
<file path=[Content_Types].xml><?xml version="1.0" encoding="utf-8"?>
<Types xmlns="http://schemas.openxmlformats.org/package/2006/content-types">
  <Default Extension="png" ContentType="image/png"/>
  <Default Extension="svg" ContentType="image/svg+xml"/>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0"/>
  </p:notesMasterIdLst>
  <p:sldIdLst>
    <p:sldId id="256" r:id="rId2"/>
    <p:sldId id="257" r:id="rId3"/>
    <p:sldId id="258" r:id="rId4"/>
    <p:sldId id="259" r:id="rId5"/>
    <p:sldId id="260" r:id="rId6"/>
    <p:sldId id="261" r:id="rId7"/>
    <p:sldId id="262" r:id="rId8"/>
    <p:sldId id="263" r:id="rId9"/>
  </p:sldIdLst>
  <p:sldSz cx="14630400" cy="20680363"/>
  <p:notesSz cx="20680363" cy="14630400"/>
  <p:embeddedFontLst>
    <p:embeddedFont>
      <p:font typeface="Consolas" panose="020B0609020204030204" pitchFamily="49" charset="0"/>
      <p:regular r:id="rId11"/>
      <p:bold r:id="rId12"/>
      <p:italic r:id="rId13"/>
      <p:boldItalic r:id="rId14"/>
    </p:embeddedFont>
    <p:embeddedFont>
      <p:font typeface="Source Sans 3" panose="020B0604020202020204" charset="0"/>
      <p:regular r:id="rId15"/>
    </p:embeddedFont>
    <p:embeddedFont>
      <p:font typeface="Calibri" panose="020F0502020204030204" pitchFamily="34" charset="0"/>
      <p:regular r:id="rId16"/>
      <p:bold r:id="rId17"/>
      <p:italic r:id="rId18"/>
      <p:boldItalic r:id="rId19"/>
    </p:embeddedFont>
    <p:embeddedFont>
      <p:font typeface="Montserrat Light" panose="020B0604020202020204" charset="0"/>
      <p:regular r:id="rId20"/>
    </p:embeddedFont>
    <p:embeddedFont>
      <p:font typeface="Montserrat Bold" panose="020B0604020202020204" charset="0"/>
      <p:bold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1121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p:scale>
          <a:sx n="59" d="100"/>
          <a:sy n="59" d="100"/>
        </p:scale>
        <p:origin x="660" y="-184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3.fntdata"/><Relationship Id="rId18"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font" Target="fonts/font11.fntdata"/><Relationship Id="rId7" Type="http://schemas.openxmlformats.org/officeDocument/2006/relationships/slide" Target="slides/slide6.xml"/><Relationship Id="rId12" Type="http://schemas.openxmlformats.org/officeDocument/2006/relationships/font" Target="fonts/font2.fntdata"/><Relationship Id="rId17" Type="http://schemas.openxmlformats.org/officeDocument/2006/relationships/font" Target="fonts/font7.fntdata"/><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6.fntdata"/><Relationship Id="rId20"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font" Target="fonts/font5.fntdata"/><Relationship Id="rId23" Type="http://schemas.openxmlformats.org/officeDocument/2006/relationships/viewProps" Target="viewProps.xml"/><Relationship Id="rId10" Type="http://schemas.openxmlformats.org/officeDocument/2006/relationships/notesMaster" Target="notesMasters/notesMaster1.xml"/><Relationship Id="rId19"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4.fntdata"/><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66760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281" cy="20680698"/>
          </a:xfrm>
          <a:prstGeom prst="rect">
            <a:avLst/>
          </a:prstGeom>
          <a:solidFill>
            <a:srgbClr val="181A1B"/>
          </a:solidFill>
          <a:ln/>
        </p:spPr>
      </p:sp>
      <p:sp>
        <p:nvSpPr>
          <p:cNvPr id="3" name="Shape 1"/>
          <p:cNvSpPr/>
          <p:nvPr/>
        </p:nvSpPr>
        <p:spPr>
          <a:xfrm>
            <a:off x="0" y="0"/>
            <a:ext cx="14630281" cy="20680698"/>
          </a:xfrm>
          <a:prstGeom prst="rect">
            <a:avLst/>
          </a:prstGeom>
          <a:solidFill>
            <a:srgbClr val="111213"/>
          </a:solidFill>
          <a:ln/>
        </p:spPr>
      </p:sp>
      <p:pic>
        <p:nvPicPr>
          <p:cNvPr id="4" name="Image 0" descr="preencoded.png">
            <a:hlinkClick r:id="rId2"/>
          </p:cNvPr>
          <p:cNvPicPr>
            <a:picLocks noChangeAspect="1"/>
          </p:cNvPicPr>
          <p:nvPr/>
        </p:nvPicPr>
        <p:blipFill>
          <a:blip r:embed="rId3"/>
          <a:stretch>
            <a:fillRect/>
          </a:stretch>
        </p:blipFill>
        <p:spPr>
          <a:xfrm>
            <a:off x="12839215" y="20200638"/>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281" cy="20680698"/>
          </a:xfrm>
          <a:prstGeom prst="rect">
            <a:avLst/>
          </a:prstGeom>
          <a:solidFill>
            <a:srgbClr val="181A1B"/>
          </a:solidFill>
          <a:ln/>
        </p:spPr>
      </p:sp>
      <p:sp>
        <p:nvSpPr>
          <p:cNvPr id="3" name="Shape 1"/>
          <p:cNvSpPr/>
          <p:nvPr/>
        </p:nvSpPr>
        <p:spPr>
          <a:xfrm>
            <a:off x="0" y="0"/>
            <a:ext cx="14630281" cy="20680698"/>
          </a:xfrm>
          <a:prstGeom prst="rect">
            <a:avLst/>
          </a:prstGeom>
          <a:solidFill>
            <a:srgbClr val="111213"/>
          </a:solidFill>
          <a:ln/>
        </p:spPr>
      </p:sp>
      <p:pic>
        <p:nvPicPr>
          <p:cNvPr id="4" name="Image 0" descr="preencoded.png">
            <a:hlinkClick r:id="rId2"/>
          </p:cNvPr>
          <p:cNvPicPr>
            <a:picLocks noChangeAspect="1"/>
          </p:cNvPicPr>
          <p:nvPr/>
        </p:nvPicPr>
        <p:blipFill>
          <a:blip r:embed="rId3"/>
          <a:stretch>
            <a:fillRect/>
          </a:stretch>
        </p:blipFill>
        <p:spPr>
          <a:xfrm>
            <a:off x="12839215" y="20200638"/>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281" cy="20680698"/>
          </a:xfrm>
          <a:prstGeom prst="rect">
            <a:avLst/>
          </a:prstGeom>
          <a:solidFill>
            <a:srgbClr val="181A1B"/>
          </a:solidFill>
          <a:ln/>
        </p:spPr>
      </p:sp>
      <p:sp>
        <p:nvSpPr>
          <p:cNvPr id="3" name="Shape 1"/>
          <p:cNvSpPr/>
          <p:nvPr/>
        </p:nvSpPr>
        <p:spPr>
          <a:xfrm>
            <a:off x="0" y="0"/>
            <a:ext cx="14630281" cy="20680698"/>
          </a:xfrm>
          <a:prstGeom prst="rect">
            <a:avLst/>
          </a:prstGeom>
          <a:solidFill>
            <a:srgbClr val="111213"/>
          </a:solidFill>
          <a:ln/>
        </p:spPr>
      </p:sp>
      <p:pic>
        <p:nvPicPr>
          <p:cNvPr id="4" name="Image 0" descr="preencoded.png">
            <a:hlinkClick r:id="rId2"/>
          </p:cNvPr>
          <p:cNvPicPr>
            <a:picLocks noChangeAspect="1"/>
          </p:cNvPicPr>
          <p:nvPr/>
        </p:nvPicPr>
        <p:blipFill>
          <a:blip r:embed="rId3"/>
          <a:stretch>
            <a:fillRect/>
          </a:stretch>
        </p:blipFill>
        <p:spPr>
          <a:xfrm>
            <a:off x="12839215" y="20200638"/>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281" cy="20680698"/>
          </a:xfrm>
          <a:prstGeom prst="rect">
            <a:avLst/>
          </a:prstGeom>
          <a:solidFill>
            <a:srgbClr val="181A1B"/>
          </a:solidFill>
          <a:ln/>
        </p:spPr>
      </p:sp>
      <p:sp>
        <p:nvSpPr>
          <p:cNvPr id="3" name="Shape 1"/>
          <p:cNvSpPr/>
          <p:nvPr/>
        </p:nvSpPr>
        <p:spPr>
          <a:xfrm>
            <a:off x="0" y="0"/>
            <a:ext cx="14630281" cy="20680698"/>
          </a:xfrm>
          <a:prstGeom prst="rect">
            <a:avLst/>
          </a:prstGeom>
          <a:solidFill>
            <a:srgbClr val="111213"/>
          </a:solidFill>
          <a:ln/>
        </p:spPr>
      </p:sp>
      <p:pic>
        <p:nvPicPr>
          <p:cNvPr id="4" name="Image 0" descr="preencoded.png">
            <a:hlinkClick r:id="rId2"/>
          </p:cNvPr>
          <p:cNvPicPr>
            <a:picLocks noChangeAspect="1"/>
          </p:cNvPicPr>
          <p:nvPr/>
        </p:nvPicPr>
        <p:blipFill>
          <a:blip r:embed="rId3"/>
          <a:stretch>
            <a:fillRect/>
          </a:stretch>
        </p:blipFill>
        <p:spPr>
          <a:xfrm>
            <a:off x="12839215" y="20200638"/>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281" cy="20680698"/>
          </a:xfrm>
          <a:prstGeom prst="rect">
            <a:avLst/>
          </a:prstGeom>
          <a:solidFill>
            <a:srgbClr val="181A1B"/>
          </a:solidFill>
          <a:ln/>
        </p:spPr>
      </p:sp>
      <p:sp>
        <p:nvSpPr>
          <p:cNvPr id="3" name="Shape 1"/>
          <p:cNvSpPr/>
          <p:nvPr/>
        </p:nvSpPr>
        <p:spPr>
          <a:xfrm>
            <a:off x="0" y="0"/>
            <a:ext cx="14630281" cy="20680698"/>
          </a:xfrm>
          <a:prstGeom prst="rect">
            <a:avLst/>
          </a:prstGeom>
          <a:solidFill>
            <a:srgbClr val="111213"/>
          </a:solidFill>
          <a:ln/>
        </p:spPr>
      </p:sp>
      <p:pic>
        <p:nvPicPr>
          <p:cNvPr id="4" name="Image 0" descr="preencoded.png">
            <a:hlinkClick r:id="rId2"/>
          </p:cNvPr>
          <p:cNvPicPr>
            <a:picLocks noChangeAspect="1"/>
          </p:cNvPicPr>
          <p:nvPr/>
        </p:nvPicPr>
        <p:blipFill>
          <a:blip r:embed="rId3"/>
          <a:stretch>
            <a:fillRect/>
          </a:stretch>
        </p:blipFill>
        <p:spPr>
          <a:xfrm>
            <a:off x="12839215" y="20200638"/>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281" cy="20680698"/>
          </a:xfrm>
          <a:prstGeom prst="rect">
            <a:avLst/>
          </a:prstGeom>
          <a:solidFill>
            <a:srgbClr val="181A1B"/>
          </a:solidFill>
          <a:ln/>
        </p:spPr>
      </p:sp>
      <p:sp>
        <p:nvSpPr>
          <p:cNvPr id="3" name="Shape 1"/>
          <p:cNvSpPr/>
          <p:nvPr/>
        </p:nvSpPr>
        <p:spPr>
          <a:xfrm>
            <a:off x="0" y="0"/>
            <a:ext cx="14630281" cy="20680698"/>
          </a:xfrm>
          <a:prstGeom prst="rect">
            <a:avLst/>
          </a:prstGeom>
          <a:solidFill>
            <a:srgbClr val="111213"/>
          </a:solidFill>
          <a:ln/>
        </p:spPr>
      </p:sp>
      <p:pic>
        <p:nvPicPr>
          <p:cNvPr id="4" name="Image 0" descr="preencoded.png">
            <a:hlinkClick r:id="rId2"/>
          </p:cNvPr>
          <p:cNvPicPr>
            <a:picLocks noChangeAspect="1"/>
          </p:cNvPicPr>
          <p:nvPr/>
        </p:nvPicPr>
        <p:blipFill>
          <a:blip r:embed="rId3"/>
          <a:stretch>
            <a:fillRect/>
          </a:stretch>
        </p:blipFill>
        <p:spPr>
          <a:xfrm>
            <a:off x="12839215" y="20200638"/>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281" cy="20680698"/>
          </a:xfrm>
          <a:prstGeom prst="rect">
            <a:avLst/>
          </a:prstGeom>
          <a:solidFill>
            <a:srgbClr val="181A1B"/>
          </a:solidFill>
          <a:ln/>
        </p:spPr>
      </p:sp>
      <p:sp>
        <p:nvSpPr>
          <p:cNvPr id="3" name="Shape 1"/>
          <p:cNvSpPr/>
          <p:nvPr/>
        </p:nvSpPr>
        <p:spPr>
          <a:xfrm>
            <a:off x="0" y="0"/>
            <a:ext cx="14630281" cy="20680698"/>
          </a:xfrm>
          <a:prstGeom prst="rect">
            <a:avLst/>
          </a:prstGeom>
          <a:solidFill>
            <a:srgbClr val="111213"/>
          </a:solidFill>
          <a:ln/>
        </p:spPr>
      </p:sp>
      <p:pic>
        <p:nvPicPr>
          <p:cNvPr id="4" name="Image 0" descr="preencoded.png">
            <a:hlinkClick r:id="rId2"/>
          </p:cNvPr>
          <p:cNvPicPr>
            <a:picLocks noChangeAspect="1"/>
          </p:cNvPicPr>
          <p:nvPr/>
        </p:nvPicPr>
        <p:blipFill>
          <a:blip r:embed="rId3"/>
          <a:stretch>
            <a:fillRect/>
          </a:stretch>
        </p:blipFill>
        <p:spPr>
          <a:xfrm>
            <a:off x="12839215" y="20200638"/>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281" cy="20680698"/>
          </a:xfrm>
          <a:prstGeom prst="rect">
            <a:avLst/>
          </a:prstGeom>
          <a:solidFill>
            <a:srgbClr val="181A1B"/>
          </a:solidFill>
          <a:ln/>
        </p:spPr>
      </p:sp>
      <p:sp>
        <p:nvSpPr>
          <p:cNvPr id="3" name="Shape 1"/>
          <p:cNvSpPr/>
          <p:nvPr/>
        </p:nvSpPr>
        <p:spPr>
          <a:xfrm>
            <a:off x="0" y="0"/>
            <a:ext cx="14630281" cy="20680698"/>
          </a:xfrm>
          <a:prstGeom prst="rect">
            <a:avLst/>
          </a:prstGeom>
          <a:solidFill>
            <a:srgbClr val="111213"/>
          </a:solidFill>
          <a:ln/>
        </p:spPr>
      </p:sp>
      <p:pic>
        <p:nvPicPr>
          <p:cNvPr id="4" name="Image 0" descr="preencoded.png">
            <a:hlinkClick r:id="rId2"/>
          </p:cNvPr>
          <p:cNvPicPr>
            <a:picLocks noChangeAspect="1"/>
          </p:cNvPicPr>
          <p:nvPr/>
        </p:nvPicPr>
        <p:blipFill>
          <a:blip r:embed="rId3"/>
          <a:stretch>
            <a:fillRect/>
          </a:stretch>
        </p:blipFill>
        <p:spPr>
          <a:xfrm>
            <a:off x="12839215" y="20200638"/>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7.svg"/><Relationship Id="rId5" Type="http://schemas.openxmlformats.org/officeDocument/2006/relationships/image" Target="../media/image5.png"/><Relationship Id="rId4" Type="http://schemas.openxmlformats.org/officeDocument/2006/relationships/image" Target="../media/image5.svg"/></Relationships>
</file>

<file path=ppt/slides/_rels/slide5.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7.png"/><Relationship Id="rId7" Type="http://schemas.openxmlformats.org/officeDocument/2006/relationships/image" Target="../media/image14.sv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9.png"/><Relationship Id="rId11" Type="http://schemas.openxmlformats.org/officeDocument/2006/relationships/image" Target="../media/image18.svg"/><Relationship Id="rId5" Type="http://schemas.openxmlformats.org/officeDocument/2006/relationships/image" Target="../media/image12.svg"/><Relationship Id="rId10" Type="http://schemas.openxmlformats.org/officeDocument/2006/relationships/image" Target="../media/image11.png"/><Relationship Id="rId4" Type="http://schemas.openxmlformats.org/officeDocument/2006/relationships/image" Target="../media/image8.png"/><Relationship Id="rId9" Type="http://schemas.openxmlformats.org/officeDocument/2006/relationships/image" Target="../media/image16.sv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281" cy="20680698"/>
          </a:xfrm>
          <a:prstGeom prst="rect">
            <a:avLst/>
          </a:prstGeom>
          <a:solidFill>
            <a:srgbClr val="DFDFE0"/>
          </a:solidFill>
          <a:ln/>
        </p:spPr>
      </p:sp>
      <p:pic>
        <p:nvPicPr>
          <p:cNvPr id="3" name="Image 0" descr="preencoded.png"/>
          <p:cNvPicPr>
            <a:picLocks noChangeAspect="1"/>
          </p:cNvPicPr>
          <p:nvPr/>
        </p:nvPicPr>
        <p:blipFill>
          <a:blip r:embed="rId3"/>
          <a:stretch>
            <a:fillRect/>
          </a:stretch>
        </p:blipFill>
        <p:spPr>
          <a:xfrm>
            <a:off x="0" y="0"/>
            <a:ext cx="14630281" cy="20680698"/>
          </a:xfrm>
          <a:prstGeom prst="rect">
            <a:avLst/>
          </a:prstGeom>
        </p:spPr>
      </p:pic>
      <p:sp>
        <p:nvSpPr>
          <p:cNvPr id="4" name="Text 1"/>
          <p:cNvSpPr/>
          <p:nvPr/>
        </p:nvSpPr>
        <p:spPr>
          <a:xfrm>
            <a:off x="1020366" y="801649"/>
            <a:ext cx="12589550" cy="2484598"/>
          </a:xfrm>
          <a:prstGeom prst="rect">
            <a:avLst/>
          </a:prstGeom>
          <a:noFill/>
          <a:ln/>
        </p:spPr>
        <p:txBody>
          <a:bodyPr wrap="square" lIns="0" tIns="0" rIns="0" bIns="0" rtlCol="0" anchor="t"/>
          <a:lstStyle/>
          <a:p>
            <a:pPr marL="0" indent="0" algn="l">
              <a:lnSpc>
                <a:spcPts val="6500"/>
              </a:lnSpc>
              <a:buNone/>
            </a:pPr>
            <a:r>
              <a:rPr lang="en-US" sz="5200" b="1" dirty="0">
                <a:solidFill>
                  <a:srgbClr val="FFFFFF"/>
                </a:solidFill>
                <a:latin typeface="Montserrat Bold" pitchFamily="34" charset="0"/>
                <a:ea typeface="Montserrat Bold" pitchFamily="34" charset="-122"/>
                <a:cs typeface="Montserrat Bold" pitchFamily="34" charset="-120"/>
              </a:rPr>
              <a:t>Assignment 04 - Tools for Programming, Learning, and Collaboration</a:t>
            </a:r>
            <a:endParaRPr lang="en-US" sz="5200" dirty="0"/>
          </a:p>
        </p:txBody>
      </p:sp>
      <p:sp>
        <p:nvSpPr>
          <p:cNvPr id="5" name="Text 2"/>
          <p:cNvSpPr/>
          <p:nvPr/>
        </p:nvSpPr>
        <p:spPr>
          <a:xfrm>
            <a:off x="1020366" y="3723564"/>
            <a:ext cx="12589550" cy="1093233"/>
          </a:xfrm>
          <a:prstGeom prst="rect">
            <a:avLst/>
          </a:prstGeom>
          <a:noFill/>
          <a:ln/>
        </p:spPr>
        <p:txBody>
          <a:bodyPr wrap="square" lIns="0" tIns="0" rIns="0" bIns="0" rtlCol="0" anchor="t"/>
          <a:lstStyle/>
          <a:p>
            <a:pPr marL="0" indent="0" algn="l">
              <a:lnSpc>
                <a:spcPts val="4300"/>
              </a:lnSpc>
              <a:buNone/>
            </a:pPr>
            <a:r>
              <a:rPr lang="en-US" sz="2850" dirty="0">
                <a:solidFill>
                  <a:srgbClr val="E2E6E9"/>
                </a:solidFill>
                <a:latin typeface="Source Sans 3" pitchFamily="34" charset="0"/>
                <a:ea typeface="Source Sans 3" pitchFamily="34" charset="-122"/>
                <a:cs typeface="Source Sans 3" pitchFamily="34" charset="-120"/>
              </a:rPr>
              <a:t>Build &amp; Document a Mini Project Using GitHub and VS CodeNumber Guessing Game (Python)</a:t>
            </a:r>
            <a:endParaRPr lang="en-US" sz="2850" dirty="0"/>
          </a:p>
        </p:txBody>
      </p:sp>
      <p:sp>
        <p:nvSpPr>
          <p:cNvPr id="6" name="Shape 3"/>
          <p:cNvSpPr/>
          <p:nvPr/>
        </p:nvSpPr>
        <p:spPr>
          <a:xfrm>
            <a:off x="1020366" y="5144695"/>
            <a:ext cx="6148983" cy="1609250"/>
          </a:xfrm>
          <a:prstGeom prst="roundRect">
            <a:avLst>
              <a:gd name="adj" fmla="val 2718"/>
            </a:avLst>
          </a:prstGeom>
          <a:solidFill>
            <a:srgbClr val="303132"/>
          </a:solidFill>
          <a:ln/>
        </p:spPr>
      </p:sp>
      <p:sp>
        <p:nvSpPr>
          <p:cNvPr id="7" name="Text 4"/>
          <p:cNvSpPr/>
          <p:nvPr/>
        </p:nvSpPr>
        <p:spPr>
          <a:xfrm>
            <a:off x="1311831" y="5436160"/>
            <a:ext cx="3313033" cy="414100"/>
          </a:xfrm>
          <a:prstGeom prst="rect">
            <a:avLst/>
          </a:prstGeom>
          <a:noFill/>
          <a:ln/>
        </p:spPr>
        <p:txBody>
          <a:bodyPr wrap="none" lIns="0" tIns="0" rIns="0" bIns="0" rtlCol="0" anchor="t"/>
          <a:lstStyle/>
          <a:p>
            <a:pPr marL="0" indent="0" algn="l">
              <a:lnSpc>
                <a:spcPts val="3250"/>
              </a:lnSpc>
              <a:buNone/>
            </a:pPr>
            <a:r>
              <a:rPr lang="en-US" sz="2600" b="1" dirty="0">
                <a:solidFill>
                  <a:srgbClr val="E2E6E9"/>
                </a:solidFill>
                <a:latin typeface="Montserrat Bold" pitchFamily="34" charset="0"/>
                <a:ea typeface="Montserrat Bold" pitchFamily="34" charset="-122"/>
                <a:cs typeface="Montserrat Bold" pitchFamily="34" charset="-120"/>
              </a:rPr>
              <a:t>Course Code</a:t>
            </a:r>
            <a:endParaRPr lang="en-US" sz="2600" dirty="0"/>
          </a:p>
        </p:txBody>
      </p:sp>
      <p:sp>
        <p:nvSpPr>
          <p:cNvPr id="8" name="Text 5"/>
          <p:cNvSpPr/>
          <p:nvPr/>
        </p:nvSpPr>
        <p:spPr>
          <a:xfrm>
            <a:off x="1311831" y="6025163"/>
            <a:ext cx="5566053" cy="437317"/>
          </a:xfrm>
          <a:prstGeom prst="rect">
            <a:avLst/>
          </a:prstGeom>
          <a:noFill/>
          <a:ln/>
        </p:spPr>
        <p:txBody>
          <a:bodyPr wrap="none" lIns="0" tIns="0" rIns="0" bIns="0" rtlCol="0" anchor="t"/>
          <a:lstStyle/>
          <a:p>
            <a:pPr marL="0" indent="0" algn="l">
              <a:lnSpc>
                <a:spcPts val="3400"/>
              </a:lnSpc>
              <a:buNone/>
            </a:pPr>
            <a:r>
              <a:rPr lang="en-US" sz="2250" dirty="0">
                <a:solidFill>
                  <a:srgbClr val="E2E6E9"/>
                </a:solidFill>
                <a:latin typeface="Source Sans 3" pitchFamily="34" charset="0"/>
                <a:ea typeface="Source Sans 3" pitchFamily="34" charset="-122"/>
                <a:cs typeface="Source Sans 3" pitchFamily="34" charset="-120"/>
              </a:rPr>
              <a:t>ETCCCP105</a:t>
            </a:r>
            <a:endParaRPr lang="en-US" sz="2250" dirty="0"/>
          </a:p>
        </p:txBody>
      </p:sp>
      <p:sp>
        <p:nvSpPr>
          <p:cNvPr id="9" name="Shape 6"/>
          <p:cNvSpPr/>
          <p:nvPr/>
        </p:nvSpPr>
        <p:spPr>
          <a:xfrm>
            <a:off x="7445574" y="4999320"/>
            <a:ext cx="6149102" cy="1609250"/>
          </a:xfrm>
          <a:prstGeom prst="roundRect">
            <a:avLst>
              <a:gd name="adj" fmla="val 2718"/>
            </a:avLst>
          </a:prstGeom>
          <a:solidFill>
            <a:srgbClr val="303132"/>
          </a:solidFill>
          <a:ln/>
        </p:spPr>
      </p:sp>
      <p:sp>
        <p:nvSpPr>
          <p:cNvPr id="10" name="Text 7"/>
          <p:cNvSpPr/>
          <p:nvPr/>
        </p:nvSpPr>
        <p:spPr>
          <a:xfrm>
            <a:off x="7752278" y="5436160"/>
            <a:ext cx="3313033" cy="414100"/>
          </a:xfrm>
          <a:prstGeom prst="rect">
            <a:avLst/>
          </a:prstGeom>
          <a:noFill/>
          <a:ln/>
        </p:spPr>
        <p:txBody>
          <a:bodyPr wrap="none" lIns="0" tIns="0" rIns="0" bIns="0" rtlCol="0" anchor="t"/>
          <a:lstStyle/>
          <a:p>
            <a:pPr marL="0" indent="0" algn="l">
              <a:lnSpc>
                <a:spcPts val="3250"/>
              </a:lnSpc>
              <a:buNone/>
            </a:pPr>
            <a:r>
              <a:rPr lang="en-US" sz="2600" b="1" dirty="0">
                <a:solidFill>
                  <a:srgbClr val="E2E6E9"/>
                </a:solidFill>
                <a:latin typeface="Montserrat Bold" pitchFamily="34" charset="0"/>
                <a:ea typeface="Montserrat Bold" pitchFamily="34" charset="-122"/>
                <a:cs typeface="Montserrat Bold" pitchFamily="34" charset="-120"/>
              </a:rPr>
              <a:t>Programme</a:t>
            </a:r>
            <a:endParaRPr lang="en-US" sz="2600" dirty="0"/>
          </a:p>
        </p:txBody>
      </p:sp>
      <p:sp>
        <p:nvSpPr>
          <p:cNvPr id="11" name="Text 8"/>
          <p:cNvSpPr/>
          <p:nvPr/>
        </p:nvSpPr>
        <p:spPr>
          <a:xfrm>
            <a:off x="7752278" y="6025163"/>
            <a:ext cx="5566172" cy="437317"/>
          </a:xfrm>
          <a:prstGeom prst="rect">
            <a:avLst/>
          </a:prstGeom>
          <a:noFill/>
          <a:ln/>
        </p:spPr>
        <p:txBody>
          <a:bodyPr wrap="none" lIns="0" tIns="0" rIns="0" bIns="0" rtlCol="0" anchor="t"/>
          <a:lstStyle/>
          <a:p>
            <a:pPr marL="0" indent="0" algn="l">
              <a:lnSpc>
                <a:spcPts val="3400"/>
              </a:lnSpc>
              <a:buNone/>
            </a:pPr>
            <a:r>
              <a:rPr lang="en-US" sz="2250" dirty="0">
                <a:solidFill>
                  <a:srgbClr val="E2E6E9"/>
                </a:solidFill>
                <a:latin typeface="Source Sans 3" pitchFamily="34" charset="0"/>
                <a:ea typeface="Source Sans 3" pitchFamily="34" charset="-122"/>
                <a:cs typeface="Source Sans 3" pitchFamily="34" charset="-120"/>
              </a:rPr>
              <a:t>B.Tech CSE </a:t>
            </a:r>
            <a:r>
              <a:rPr lang="en-US" sz="2250" dirty="0" smtClean="0">
                <a:solidFill>
                  <a:srgbClr val="E2E6E9"/>
                </a:solidFill>
                <a:latin typeface="Source Sans 3" pitchFamily="34" charset="0"/>
                <a:ea typeface="Source Sans 3" pitchFamily="34" charset="-122"/>
                <a:cs typeface="Source Sans 3" pitchFamily="34" charset="-120"/>
              </a:rPr>
              <a:t>(</a:t>
            </a:r>
            <a:r>
              <a:rPr lang="en-US" sz="2250" dirty="0" smtClean="0">
                <a:solidFill>
                  <a:srgbClr val="E2E6E9"/>
                </a:solidFill>
                <a:latin typeface="Source Sans 3" pitchFamily="34" charset="0"/>
                <a:ea typeface="Source Sans 3" pitchFamily="34" charset="-122"/>
                <a:cs typeface="Source Sans 3" pitchFamily="34" charset="-120"/>
              </a:rPr>
              <a:t>AI and ML</a:t>
            </a:r>
            <a:r>
              <a:rPr lang="en-US" sz="2250" dirty="0" smtClean="0">
                <a:solidFill>
                  <a:srgbClr val="E2E6E9"/>
                </a:solidFill>
                <a:latin typeface="Source Sans 3" pitchFamily="34" charset="0"/>
                <a:ea typeface="Source Sans 3" pitchFamily="34" charset="-122"/>
                <a:cs typeface="Source Sans 3" pitchFamily="34" charset="-120"/>
              </a:rPr>
              <a:t>)</a:t>
            </a:r>
            <a:endParaRPr lang="en-US" sz="2250" dirty="0"/>
          </a:p>
        </p:txBody>
      </p:sp>
      <p:sp>
        <p:nvSpPr>
          <p:cNvPr id="12" name="Shape 9"/>
          <p:cNvSpPr/>
          <p:nvPr/>
        </p:nvSpPr>
        <p:spPr>
          <a:xfrm>
            <a:off x="1020366" y="7045411"/>
            <a:ext cx="6148983" cy="1609250"/>
          </a:xfrm>
          <a:prstGeom prst="roundRect">
            <a:avLst>
              <a:gd name="adj" fmla="val 2718"/>
            </a:avLst>
          </a:prstGeom>
          <a:solidFill>
            <a:srgbClr val="303132"/>
          </a:solidFill>
          <a:ln/>
        </p:spPr>
      </p:sp>
      <p:sp>
        <p:nvSpPr>
          <p:cNvPr id="13" name="Text 10"/>
          <p:cNvSpPr/>
          <p:nvPr/>
        </p:nvSpPr>
        <p:spPr>
          <a:xfrm>
            <a:off x="1311831" y="7336876"/>
            <a:ext cx="3313033" cy="414100"/>
          </a:xfrm>
          <a:prstGeom prst="rect">
            <a:avLst/>
          </a:prstGeom>
          <a:noFill/>
          <a:ln/>
        </p:spPr>
        <p:txBody>
          <a:bodyPr wrap="none" lIns="0" tIns="0" rIns="0" bIns="0" rtlCol="0" anchor="t"/>
          <a:lstStyle/>
          <a:p>
            <a:pPr marL="0" indent="0" algn="l">
              <a:lnSpc>
                <a:spcPts val="3250"/>
              </a:lnSpc>
              <a:buNone/>
            </a:pPr>
            <a:r>
              <a:rPr lang="en-US" sz="2600" b="1" dirty="0">
                <a:solidFill>
                  <a:srgbClr val="E2E6E9"/>
                </a:solidFill>
                <a:latin typeface="Montserrat Bold" pitchFamily="34" charset="0"/>
                <a:ea typeface="Montserrat Bold" pitchFamily="34" charset="-122"/>
                <a:cs typeface="Montserrat Bold" pitchFamily="34" charset="-120"/>
              </a:rPr>
              <a:t>Semester</a:t>
            </a:r>
            <a:endParaRPr lang="en-US" sz="2600" dirty="0"/>
          </a:p>
        </p:txBody>
      </p:sp>
      <p:sp>
        <p:nvSpPr>
          <p:cNvPr id="14" name="Text 11"/>
          <p:cNvSpPr/>
          <p:nvPr/>
        </p:nvSpPr>
        <p:spPr>
          <a:xfrm>
            <a:off x="1311831" y="7925878"/>
            <a:ext cx="5566053" cy="437317"/>
          </a:xfrm>
          <a:prstGeom prst="rect">
            <a:avLst/>
          </a:prstGeom>
          <a:noFill/>
          <a:ln/>
        </p:spPr>
        <p:txBody>
          <a:bodyPr wrap="none" lIns="0" tIns="0" rIns="0" bIns="0" rtlCol="0" anchor="t"/>
          <a:lstStyle/>
          <a:p>
            <a:pPr marL="0" indent="0" algn="l">
              <a:lnSpc>
                <a:spcPts val="3400"/>
              </a:lnSpc>
              <a:buNone/>
            </a:pPr>
            <a:r>
              <a:rPr lang="en-US" sz="2250" dirty="0">
                <a:solidFill>
                  <a:srgbClr val="E2E6E9"/>
                </a:solidFill>
                <a:latin typeface="Source Sans 3" pitchFamily="34" charset="0"/>
                <a:ea typeface="Source Sans 3" pitchFamily="34" charset="-122"/>
                <a:cs typeface="Source Sans 3" pitchFamily="34" charset="-120"/>
              </a:rPr>
              <a:t>1st Semester</a:t>
            </a:r>
            <a:endParaRPr lang="en-US" sz="2250" dirty="0"/>
          </a:p>
        </p:txBody>
      </p:sp>
      <p:sp>
        <p:nvSpPr>
          <p:cNvPr id="15" name="Shape 12"/>
          <p:cNvSpPr/>
          <p:nvPr/>
        </p:nvSpPr>
        <p:spPr>
          <a:xfrm>
            <a:off x="7460813" y="7045411"/>
            <a:ext cx="6149102" cy="1609250"/>
          </a:xfrm>
          <a:prstGeom prst="roundRect">
            <a:avLst>
              <a:gd name="adj" fmla="val 2718"/>
            </a:avLst>
          </a:prstGeom>
          <a:solidFill>
            <a:srgbClr val="303132"/>
          </a:solidFill>
          <a:ln/>
        </p:spPr>
      </p:sp>
      <p:sp>
        <p:nvSpPr>
          <p:cNvPr id="16" name="Text 13"/>
          <p:cNvSpPr/>
          <p:nvPr/>
        </p:nvSpPr>
        <p:spPr>
          <a:xfrm>
            <a:off x="7752278" y="7336876"/>
            <a:ext cx="3313033" cy="414100"/>
          </a:xfrm>
          <a:prstGeom prst="rect">
            <a:avLst/>
          </a:prstGeom>
          <a:noFill/>
          <a:ln/>
        </p:spPr>
        <p:txBody>
          <a:bodyPr wrap="none" lIns="0" tIns="0" rIns="0" bIns="0" rtlCol="0" anchor="t"/>
          <a:lstStyle/>
          <a:p>
            <a:pPr marL="0" indent="0" algn="l">
              <a:lnSpc>
                <a:spcPts val="3250"/>
              </a:lnSpc>
              <a:buNone/>
            </a:pPr>
            <a:r>
              <a:rPr lang="en-US" sz="2600" b="1" dirty="0">
                <a:solidFill>
                  <a:srgbClr val="E2E6E9"/>
                </a:solidFill>
                <a:latin typeface="Montserrat Bold" pitchFamily="34" charset="0"/>
                <a:ea typeface="Montserrat Bold" pitchFamily="34" charset="-122"/>
                <a:cs typeface="Montserrat Bold" pitchFamily="34" charset="-120"/>
              </a:rPr>
              <a:t>Faculty</a:t>
            </a:r>
            <a:endParaRPr lang="en-US" sz="2600" dirty="0"/>
          </a:p>
        </p:txBody>
      </p:sp>
      <p:sp>
        <p:nvSpPr>
          <p:cNvPr id="17" name="Text 14"/>
          <p:cNvSpPr/>
          <p:nvPr/>
        </p:nvSpPr>
        <p:spPr>
          <a:xfrm>
            <a:off x="7752278" y="7925878"/>
            <a:ext cx="5566172" cy="437317"/>
          </a:xfrm>
          <a:prstGeom prst="rect">
            <a:avLst/>
          </a:prstGeom>
          <a:noFill/>
          <a:ln/>
        </p:spPr>
        <p:txBody>
          <a:bodyPr wrap="none" lIns="0" tIns="0" rIns="0" bIns="0" rtlCol="0" anchor="t"/>
          <a:lstStyle/>
          <a:p>
            <a:pPr marL="0" indent="0" algn="l">
              <a:lnSpc>
                <a:spcPts val="3400"/>
              </a:lnSpc>
              <a:buNone/>
            </a:pPr>
            <a:r>
              <a:rPr lang="en-US" sz="2250" dirty="0">
                <a:solidFill>
                  <a:srgbClr val="E2E6E9"/>
                </a:solidFill>
                <a:latin typeface="Source Sans 3" pitchFamily="34" charset="0"/>
                <a:ea typeface="Source Sans 3" pitchFamily="34" charset="-122"/>
                <a:cs typeface="Source Sans 3" pitchFamily="34" charset="-120"/>
              </a:rPr>
              <a:t>Rajesh Kumar</a:t>
            </a:r>
            <a:endParaRPr lang="en-US" sz="2250" dirty="0"/>
          </a:p>
        </p:txBody>
      </p:sp>
      <p:sp>
        <p:nvSpPr>
          <p:cNvPr id="18" name="Shape 15"/>
          <p:cNvSpPr/>
          <p:nvPr/>
        </p:nvSpPr>
        <p:spPr>
          <a:xfrm>
            <a:off x="1020366" y="8982559"/>
            <a:ext cx="12589550" cy="2437569"/>
          </a:xfrm>
          <a:prstGeom prst="roundRect">
            <a:avLst>
              <a:gd name="adj" fmla="val 1794"/>
            </a:avLst>
          </a:prstGeom>
          <a:noFill/>
          <a:ln w="15240">
            <a:solidFill>
              <a:srgbClr val="FFFFFF">
                <a:alpha val="24000"/>
              </a:srgbClr>
            </a:solidFill>
            <a:prstDash val="solid"/>
          </a:ln>
        </p:spPr>
      </p:sp>
      <p:sp>
        <p:nvSpPr>
          <p:cNvPr id="19" name="Shape 16"/>
          <p:cNvSpPr/>
          <p:nvPr/>
        </p:nvSpPr>
        <p:spPr>
          <a:xfrm>
            <a:off x="889814" y="8946126"/>
            <a:ext cx="12559070" cy="802363"/>
          </a:xfrm>
          <a:prstGeom prst="rect">
            <a:avLst/>
          </a:prstGeom>
          <a:solidFill>
            <a:srgbClr val="FFFFFF">
              <a:alpha val="4000"/>
            </a:srgbClr>
          </a:solidFill>
          <a:ln/>
        </p:spPr>
      </p:sp>
      <p:sp>
        <p:nvSpPr>
          <p:cNvPr id="20" name="Text 17"/>
          <p:cNvSpPr/>
          <p:nvPr/>
        </p:nvSpPr>
        <p:spPr>
          <a:xfrm>
            <a:off x="1327190" y="9180322"/>
            <a:ext cx="5692735" cy="437317"/>
          </a:xfrm>
          <a:prstGeom prst="rect">
            <a:avLst/>
          </a:prstGeom>
          <a:noFill/>
          <a:ln/>
        </p:spPr>
        <p:txBody>
          <a:bodyPr wrap="none" lIns="0" tIns="0" rIns="0" bIns="0" rtlCol="0" anchor="t"/>
          <a:lstStyle/>
          <a:p>
            <a:pPr marL="0" indent="0" algn="l">
              <a:lnSpc>
                <a:spcPts val="3400"/>
              </a:lnSpc>
              <a:buNone/>
            </a:pPr>
            <a:r>
              <a:rPr lang="en-US" sz="2250" b="1" dirty="0">
                <a:solidFill>
                  <a:srgbClr val="E2E6E9"/>
                </a:solidFill>
                <a:latin typeface="Source Sans 3" pitchFamily="34" charset="0"/>
                <a:ea typeface="Source Sans 3" pitchFamily="34" charset="-122"/>
                <a:cs typeface="Source Sans 3" pitchFamily="34" charset="-120"/>
              </a:rPr>
              <a:t>Student Name:</a:t>
            </a:r>
            <a:endParaRPr lang="en-US" sz="2250" dirty="0"/>
          </a:p>
        </p:txBody>
      </p:sp>
      <p:sp>
        <p:nvSpPr>
          <p:cNvPr id="21" name="Text 18"/>
          <p:cNvSpPr/>
          <p:nvPr/>
        </p:nvSpPr>
        <p:spPr>
          <a:xfrm>
            <a:off x="7610475" y="9180322"/>
            <a:ext cx="5692735" cy="437317"/>
          </a:xfrm>
          <a:prstGeom prst="rect">
            <a:avLst/>
          </a:prstGeom>
          <a:noFill/>
          <a:ln/>
        </p:spPr>
        <p:txBody>
          <a:bodyPr wrap="none" lIns="0" tIns="0" rIns="0" bIns="0" rtlCol="0" anchor="t"/>
          <a:lstStyle/>
          <a:p>
            <a:pPr marL="0" indent="0" algn="l">
              <a:lnSpc>
                <a:spcPts val="3400"/>
              </a:lnSpc>
              <a:buNone/>
            </a:pPr>
            <a:r>
              <a:rPr lang="en-US" sz="2250" dirty="0" smtClean="0">
                <a:solidFill>
                  <a:srgbClr val="E2E6E9"/>
                </a:solidFill>
                <a:latin typeface="Source Sans 3" pitchFamily="34" charset="0"/>
              </a:rPr>
              <a:t>Kunal  Yadav</a:t>
            </a:r>
            <a:endParaRPr lang="en-US" sz="2250" dirty="0"/>
          </a:p>
        </p:txBody>
      </p:sp>
      <p:sp>
        <p:nvSpPr>
          <p:cNvPr id="22" name="Shape 19"/>
          <p:cNvSpPr/>
          <p:nvPr/>
        </p:nvSpPr>
        <p:spPr>
          <a:xfrm>
            <a:off x="889814" y="9743338"/>
            <a:ext cx="12559070" cy="802363"/>
          </a:xfrm>
          <a:prstGeom prst="rect">
            <a:avLst/>
          </a:prstGeom>
          <a:solidFill>
            <a:srgbClr val="000000">
              <a:alpha val="4000"/>
            </a:srgbClr>
          </a:solidFill>
          <a:ln/>
        </p:spPr>
      </p:sp>
      <p:sp>
        <p:nvSpPr>
          <p:cNvPr id="23" name="Text 20"/>
          <p:cNvSpPr/>
          <p:nvPr/>
        </p:nvSpPr>
        <p:spPr>
          <a:xfrm>
            <a:off x="1327190" y="9982685"/>
            <a:ext cx="5692735" cy="437317"/>
          </a:xfrm>
          <a:prstGeom prst="rect">
            <a:avLst/>
          </a:prstGeom>
          <a:noFill/>
          <a:ln/>
        </p:spPr>
        <p:txBody>
          <a:bodyPr wrap="none" lIns="0" tIns="0" rIns="0" bIns="0" rtlCol="0" anchor="t"/>
          <a:lstStyle/>
          <a:p>
            <a:pPr marL="0" indent="0" algn="l">
              <a:lnSpc>
                <a:spcPts val="3400"/>
              </a:lnSpc>
              <a:buNone/>
            </a:pPr>
            <a:r>
              <a:rPr lang="en-US" sz="2250" b="1" dirty="0">
                <a:solidFill>
                  <a:srgbClr val="E2E6E9"/>
                </a:solidFill>
                <a:latin typeface="Source Sans 3" pitchFamily="34" charset="0"/>
                <a:ea typeface="Source Sans 3" pitchFamily="34" charset="-122"/>
                <a:cs typeface="Source Sans 3" pitchFamily="34" charset="-120"/>
              </a:rPr>
              <a:t>Enrolment Number:</a:t>
            </a:r>
            <a:endParaRPr lang="en-US" sz="2250" dirty="0"/>
          </a:p>
        </p:txBody>
      </p:sp>
      <p:sp>
        <p:nvSpPr>
          <p:cNvPr id="24" name="Text 21"/>
          <p:cNvSpPr/>
          <p:nvPr/>
        </p:nvSpPr>
        <p:spPr>
          <a:xfrm>
            <a:off x="7610475" y="9982685"/>
            <a:ext cx="5692735" cy="437317"/>
          </a:xfrm>
          <a:prstGeom prst="rect">
            <a:avLst/>
          </a:prstGeom>
          <a:noFill/>
          <a:ln/>
        </p:spPr>
        <p:txBody>
          <a:bodyPr wrap="none" lIns="0" tIns="0" rIns="0" bIns="0" rtlCol="0" anchor="t"/>
          <a:lstStyle/>
          <a:p>
            <a:pPr marL="0" indent="0" algn="l">
              <a:lnSpc>
                <a:spcPts val="3400"/>
              </a:lnSpc>
              <a:buNone/>
            </a:pPr>
            <a:r>
              <a:rPr lang="en-US" sz="2250" dirty="0" smtClean="0">
                <a:solidFill>
                  <a:srgbClr val="E2E6E9"/>
                </a:solidFill>
                <a:latin typeface="Source Sans 3" pitchFamily="34" charset="0"/>
                <a:ea typeface="Source Sans 3" pitchFamily="34" charset="-122"/>
                <a:cs typeface="Source Sans 3" pitchFamily="34" charset="-120"/>
              </a:rPr>
              <a:t>2501730146</a:t>
            </a:r>
            <a:endParaRPr lang="en-US" sz="2250" dirty="0"/>
          </a:p>
        </p:txBody>
      </p:sp>
      <p:sp>
        <p:nvSpPr>
          <p:cNvPr id="25" name="Shape 22"/>
          <p:cNvSpPr/>
          <p:nvPr/>
        </p:nvSpPr>
        <p:spPr>
          <a:xfrm>
            <a:off x="1035606" y="10602525"/>
            <a:ext cx="12559070" cy="802363"/>
          </a:xfrm>
          <a:prstGeom prst="rect">
            <a:avLst/>
          </a:prstGeom>
          <a:solidFill>
            <a:srgbClr val="FFFFFF">
              <a:alpha val="4000"/>
            </a:srgbClr>
          </a:solidFill>
          <a:ln/>
        </p:spPr>
      </p:sp>
      <p:sp>
        <p:nvSpPr>
          <p:cNvPr id="26" name="Text 23"/>
          <p:cNvSpPr/>
          <p:nvPr/>
        </p:nvSpPr>
        <p:spPr>
          <a:xfrm>
            <a:off x="1327190" y="10785048"/>
            <a:ext cx="5692735" cy="437317"/>
          </a:xfrm>
          <a:prstGeom prst="rect">
            <a:avLst/>
          </a:prstGeom>
          <a:noFill/>
          <a:ln/>
        </p:spPr>
        <p:txBody>
          <a:bodyPr wrap="none" lIns="0" tIns="0" rIns="0" bIns="0" rtlCol="0" anchor="t"/>
          <a:lstStyle/>
          <a:p>
            <a:pPr marL="0" indent="0" algn="l">
              <a:lnSpc>
                <a:spcPts val="3400"/>
              </a:lnSpc>
              <a:buNone/>
            </a:pPr>
            <a:r>
              <a:rPr lang="en-US" sz="2250" b="1" dirty="0">
                <a:solidFill>
                  <a:srgbClr val="E2E6E9"/>
                </a:solidFill>
                <a:latin typeface="Source Sans 3" pitchFamily="34" charset="0"/>
                <a:ea typeface="Source Sans 3" pitchFamily="34" charset="-122"/>
                <a:cs typeface="Source Sans 3" pitchFamily="34" charset="-120"/>
              </a:rPr>
              <a:t>Submission Date:</a:t>
            </a:r>
            <a:endParaRPr lang="en-US" sz="2250" dirty="0"/>
          </a:p>
        </p:txBody>
      </p:sp>
      <p:sp>
        <p:nvSpPr>
          <p:cNvPr id="27" name="Text 24"/>
          <p:cNvSpPr/>
          <p:nvPr/>
        </p:nvSpPr>
        <p:spPr>
          <a:xfrm>
            <a:off x="7610475" y="10785048"/>
            <a:ext cx="5692735" cy="437317"/>
          </a:xfrm>
          <a:prstGeom prst="rect">
            <a:avLst/>
          </a:prstGeom>
          <a:noFill/>
          <a:ln/>
        </p:spPr>
        <p:txBody>
          <a:bodyPr wrap="none" lIns="0" tIns="0" rIns="0" bIns="0" rtlCol="0" anchor="t"/>
          <a:lstStyle/>
          <a:p>
            <a:pPr marL="0" indent="0" algn="l">
              <a:lnSpc>
                <a:spcPts val="3400"/>
              </a:lnSpc>
              <a:buNone/>
            </a:pPr>
            <a:r>
              <a:rPr lang="en-US" sz="2250" dirty="0">
                <a:solidFill>
                  <a:srgbClr val="E2E6E9"/>
                </a:solidFill>
                <a:latin typeface="Source Sans 3" pitchFamily="34" charset="0"/>
                <a:ea typeface="Source Sans 3" pitchFamily="34" charset="-122"/>
                <a:cs typeface="Source Sans 3" pitchFamily="34" charset="-120"/>
              </a:rPr>
              <a:t>23-10-2025</a:t>
            </a:r>
            <a:endParaRPr lang="en-US" sz="2250" dirty="0"/>
          </a:p>
        </p:txBody>
      </p:sp>
      <p:sp>
        <p:nvSpPr>
          <p:cNvPr id="28" name="Text 25"/>
          <p:cNvSpPr/>
          <p:nvPr/>
        </p:nvSpPr>
        <p:spPr>
          <a:xfrm>
            <a:off x="1020366" y="11748026"/>
            <a:ext cx="12589550" cy="437317"/>
          </a:xfrm>
          <a:prstGeom prst="rect">
            <a:avLst/>
          </a:prstGeom>
          <a:noFill/>
          <a:ln/>
        </p:spPr>
        <p:txBody>
          <a:bodyPr wrap="none" lIns="0" tIns="0" rIns="0" bIns="0" rtlCol="0" anchor="t"/>
          <a:lstStyle/>
          <a:p>
            <a:pPr marL="0" indent="0" algn="l">
              <a:lnSpc>
                <a:spcPts val="3400"/>
              </a:lnSpc>
              <a:buNone/>
            </a:pPr>
            <a:r>
              <a:rPr lang="en-US" sz="2250" dirty="0">
                <a:solidFill>
                  <a:srgbClr val="E2E6E9"/>
                </a:solidFill>
                <a:latin typeface="Source Sans 3" pitchFamily="34" charset="0"/>
                <a:ea typeface="Source Sans 3" pitchFamily="34" charset="-122"/>
                <a:cs typeface="Source Sans 3" pitchFamily="34" charset="-120"/>
              </a:rPr>
              <a:t>School of Engineering &amp; Technology | Department of CSE | Session: Odd</a:t>
            </a:r>
            <a:endParaRPr lang="en-US" sz="22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955596" y="750809"/>
            <a:ext cx="11854101" cy="775693"/>
          </a:xfrm>
          <a:prstGeom prst="rect">
            <a:avLst/>
          </a:prstGeom>
          <a:noFill/>
          <a:ln/>
        </p:spPr>
        <p:txBody>
          <a:bodyPr wrap="none" lIns="0" tIns="0" rIns="0" bIns="0" rtlCol="0" anchor="t"/>
          <a:lstStyle/>
          <a:p>
            <a:pPr marL="0" indent="0" algn="l">
              <a:lnSpc>
                <a:spcPts val="6100"/>
              </a:lnSpc>
              <a:buNone/>
            </a:pPr>
            <a:r>
              <a:rPr lang="en-US" sz="4850" b="1" dirty="0">
                <a:solidFill>
                  <a:srgbClr val="FFFFFF"/>
                </a:solidFill>
                <a:latin typeface="Montserrat Bold" pitchFamily="34" charset="0"/>
                <a:ea typeface="Montserrat Bold" pitchFamily="34" charset="-122"/>
                <a:cs typeface="Montserrat Bold" pitchFamily="34" charset="-120"/>
              </a:rPr>
              <a:t>1. Introduction and Project Overview</a:t>
            </a:r>
            <a:endParaRPr lang="en-US" sz="4850" dirty="0"/>
          </a:p>
        </p:txBody>
      </p:sp>
      <p:sp>
        <p:nvSpPr>
          <p:cNvPr id="3" name="Text 1"/>
          <p:cNvSpPr/>
          <p:nvPr/>
        </p:nvSpPr>
        <p:spPr>
          <a:xfrm>
            <a:off x="955596" y="2072523"/>
            <a:ext cx="12719090" cy="3275650"/>
          </a:xfrm>
          <a:prstGeom prst="rect">
            <a:avLst/>
          </a:prstGeom>
          <a:noFill/>
          <a:ln/>
        </p:spPr>
        <p:txBody>
          <a:bodyPr wrap="square" lIns="0" tIns="0" rIns="0" bIns="0" rtlCol="0" anchor="t"/>
          <a:lstStyle/>
          <a:p>
            <a:pPr marL="0" indent="0" algn="l">
              <a:lnSpc>
                <a:spcPts val="3200"/>
              </a:lnSpc>
              <a:buNone/>
            </a:pPr>
            <a:r>
              <a:rPr lang="en-US" sz="2100" dirty="0">
                <a:solidFill>
                  <a:srgbClr val="E2E6E9"/>
                </a:solidFill>
                <a:latin typeface="Source Sans 3" pitchFamily="34" charset="0"/>
                <a:ea typeface="Source Sans 3" pitchFamily="34" charset="-122"/>
                <a:cs typeface="Source Sans 3" pitchFamily="34" charset="-120"/>
              </a:rPr>
              <a:t>Modern software development has evolved beyond individual coding efforts into a collaborative, version-controlled discipline that demands proficiency in sophisticated development environments and tools. In today's technology-driven landscape, software engineers must not only write functional code but also manage it effectively across teams, track changes methodically, and maintain comprehensive documentation. The integration of development environments like Visual Studio Code, version control systems such as Git, and collaboration platforms including GitHub has become fundamental to professional programming practices. These tools enable developers to work efficiently, maintain code quality, collaborate seamlessly with peers, and contribute to projects of varying scales—from personal initiatives to enterprise-level applications.</a:t>
            </a:r>
            <a:endParaRPr lang="en-US" sz="2100" dirty="0"/>
          </a:p>
        </p:txBody>
      </p:sp>
      <p:sp>
        <p:nvSpPr>
          <p:cNvPr id="4" name="Text 2"/>
          <p:cNvSpPr/>
          <p:nvPr/>
        </p:nvSpPr>
        <p:spPr>
          <a:xfrm>
            <a:off x="955596" y="5655236"/>
            <a:ext cx="12719090" cy="2866194"/>
          </a:xfrm>
          <a:prstGeom prst="rect">
            <a:avLst/>
          </a:prstGeom>
          <a:noFill/>
          <a:ln/>
        </p:spPr>
        <p:txBody>
          <a:bodyPr wrap="square" lIns="0" tIns="0" rIns="0" bIns="0" rtlCol="0" anchor="t"/>
          <a:lstStyle/>
          <a:p>
            <a:pPr marL="0" indent="0" algn="l">
              <a:lnSpc>
                <a:spcPts val="3200"/>
              </a:lnSpc>
              <a:buNone/>
            </a:pPr>
            <a:r>
              <a:rPr lang="en-US" sz="2100" dirty="0">
                <a:solidFill>
                  <a:srgbClr val="E2E6E9"/>
                </a:solidFill>
                <a:latin typeface="Source Sans 3" pitchFamily="34" charset="0"/>
                <a:ea typeface="Source Sans 3" pitchFamily="34" charset="-122"/>
                <a:cs typeface="Source Sans 3" pitchFamily="34" charset="-120"/>
              </a:rPr>
              <a:t>This assignment aims to provide practical, hands-on experience with these essential tools through the development of a Number Guessing Game in Python. The project serves as an ideal introduction to professional development workflows, combining fundamental programming concepts with industry-standard practices. Students will gain exposure to integrated development environments, understand the importance of version control in tracking code evolution, and learn to leverage cloud-based repositories for code hosting and collaboration. Beyond technical skills, this assignment cultivates professional habits such as writing meaningful commit messages, maintaining structured documentation, and following coding standards.</a:t>
            </a:r>
            <a:endParaRPr lang="en-US" sz="2100" dirty="0"/>
          </a:p>
        </p:txBody>
      </p:sp>
      <p:sp>
        <p:nvSpPr>
          <p:cNvPr id="5" name="Text 3"/>
          <p:cNvSpPr/>
          <p:nvPr/>
        </p:nvSpPr>
        <p:spPr>
          <a:xfrm>
            <a:off x="955596" y="8828492"/>
            <a:ext cx="12719090" cy="4094563"/>
          </a:xfrm>
          <a:prstGeom prst="rect">
            <a:avLst/>
          </a:prstGeom>
          <a:noFill/>
          <a:ln/>
        </p:spPr>
        <p:txBody>
          <a:bodyPr wrap="square" lIns="0" tIns="0" rIns="0" bIns="0" rtlCol="0" anchor="t"/>
          <a:lstStyle/>
          <a:p>
            <a:pPr marL="0" indent="0" algn="l">
              <a:lnSpc>
                <a:spcPts val="3200"/>
              </a:lnSpc>
              <a:buNone/>
            </a:pPr>
            <a:r>
              <a:rPr lang="en-US" sz="2100" dirty="0">
                <a:solidFill>
                  <a:srgbClr val="E2E6E9"/>
                </a:solidFill>
                <a:latin typeface="Source Sans 3" pitchFamily="34" charset="0"/>
                <a:ea typeface="Source Sans 3" pitchFamily="34" charset="-122"/>
                <a:cs typeface="Source Sans 3" pitchFamily="34" charset="-120"/>
              </a:rPr>
              <a:t>The Number Guessing Game project encompasses several critical learning objectives. Firstly, students will master Visual Studio Code as their primary development environment, utilising its powerful features such as IntelliSense for code completion, integrated debugging tools, and extension support for enhanced productivity. Secondly, the assignment emphasises Git version control commands and workflows, teaching students to initialise repositories, stage changes, commit code with descriptive messages, and manage branches effectively. Thirdly, students will host their project on GitHub, understanding remote repository management, push operations, and the fundamentals of collaborative development. Finally, the assignment instils professional coding practices, including proper project structuring, comprehensive documentation writing, and adherence to Python coding standards. Through this multifaceted approach, students develop both technical competencies and professional behaviours essential for success in computer science careers.</a:t>
            </a:r>
            <a:endParaRPr lang="en-US" sz="2100" dirty="0"/>
          </a:p>
        </p:txBody>
      </p:sp>
      <p:sp>
        <p:nvSpPr>
          <p:cNvPr id="6" name="Text 4"/>
          <p:cNvSpPr/>
          <p:nvPr/>
        </p:nvSpPr>
        <p:spPr>
          <a:xfrm>
            <a:off x="955596" y="13230117"/>
            <a:ext cx="273010" cy="341233"/>
          </a:xfrm>
          <a:prstGeom prst="rect">
            <a:avLst/>
          </a:prstGeom>
          <a:noFill/>
          <a:ln/>
        </p:spPr>
        <p:txBody>
          <a:bodyPr wrap="none" lIns="0" tIns="0" rIns="0" bIns="0" rtlCol="0" anchor="t"/>
          <a:lstStyle/>
          <a:p>
            <a:pPr marL="0" indent="0" algn="l">
              <a:lnSpc>
                <a:spcPts val="3200"/>
              </a:lnSpc>
              <a:buNone/>
            </a:pPr>
            <a:r>
              <a:rPr lang="en-US" sz="2100" dirty="0">
                <a:solidFill>
                  <a:srgbClr val="E2E6E9"/>
                </a:solidFill>
                <a:latin typeface="Montserrat Light" pitchFamily="34" charset="0"/>
                <a:ea typeface="Montserrat Light" pitchFamily="34" charset="-122"/>
                <a:cs typeface="Montserrat Light" pitchFamily="34" charset="-120"/>
              </a:rPr>
              <a:t>01</a:t>
            </a:r>
            <a:endParaRPr lang="en-US" sz="2100" dirty="0"/>
          </a:p>
        </p:txBody>
      </p:sp>
      <p:sp>
        <p:nvSpPr>
          <p:cNvPr id="7" name="Shape 5"/>
          <p:cNvSpPr/>
          <p:nvPr/>
        </p:nvSpPr>
        <p:spPr>
          <a:xfrm>
            <a:off x="955596" y="13663624"/>
            <a:ext cx="6223040" cy="30480"/>
          </a:xfrm>
          <a:prstGeom prst="rect">
            <a:avLst/>
          </a:prstGeom>
          <a:solidFill>
            <a:srgbClr val="FFFFFF"/>
          </a:solidFill>
          <a:ln/>
        </p:spPr>
      </p:sp>
      <p:sp>
        <p:nvSpPr>
          <p:cNvPr id="8" name="Text 6"/>
          <p:cNvSpPr/>
          <p:nvPr/>
        </p:nvSpPr>
        <p:spPr>
          <a:xfrm>
            <a:off x="955596" y="13861030"/>
            <a:ext cx="5456634" cy="387787"/>
          </a:xfrm>
          <a:prstGeom prst="rect">
            <a:avLst/>
          </a:prstGeom>
          <a:noFill/>
          <a:ln/>
        </p:spPr>
        <p:txBody>
          <a:bodyPr wrap="none" lIns="0" tIns="0" rIns="0" bIns="0" rtlCol="0" anchor="t"/>
          <a:lstStyle/>
          <a:p>
            <a:pPr marL="0" indent="0" algn="l">
              <a:lnSpc>
                <a:spcPts val="3050"/>
              </a:lnSpc>
              <a:buNone/>
            </a:pPr>
            <a:r>
              <a:rPr lang="en-US" sz="2400" b="1" dirty="0">
                <a:solidFill>
                  <a:srgbClr val="E2E6E9"/>
                </a:solidFill>
                <a:latin typeface="Montserrat Bold" pitchFamily="34" charset="0"/>
                <a:ea typeface="Montserrat Bold" pitchFamily="34" charset="-122"/>
                <a:cs typeface="Montserrat Bold" pitchFamily="34" charset="-120"/>
              </a:rPr>
              <a:t>Setup Development Environment</a:t>
            </a:r>
            <a:endParaRPr lang="en-US" sz="2400" dirty="0"/>
          </a:p>
        </p:txBody>
      </p:sp>
      <p:sp>
        <p:nvSpPr>
          <p:cNvPr id="9" name="Text 7"/>
          <p:cNvSpPr/>
          <p:nvPr/>
        </p:nvSpPr>
        <p:spPr>
          <a:xfrm>
            <a:off x="955596" y="14412528"/>
            <a:ext cx="6223040" cy="818913"/>
          </a:xfrm>
          <a:prstGeom prst="rect">
            <a:avLst/>
          </a:prstGeom>
          <a:noFill/>
          <a:ln/>
        </p:spPr>
        <p:txBody>
          <a:bodyPr wrap="square" lIns="0" tIns="0" rIns="0" bIns="0" rtlCol="0" anchor="t"/>
          <a:lstStyle/>
          <a:p>
            <a:pPr marL="0" indent="0" algn="l">
              <a:lnSpc>
                <a:spcPts val="3200"/>
              </a:lnSpc>
              <a:buNone/>
            </a:pPr>
            <a:r>
              <a:rPr lang="en-US" sz="2100" dirty="0">
                <a:solidFill>
                  <a:srgbClr val="E2E6E9"/>
                </a:solidFill>
                <a:latin typeface="Source Sans 3" pitchFamily="34" charset="0"/>
                <a:ea typeface="Source Sans 3" pitchFamily="34" charset="-122"/>
                <a:cs typeface="Source Sans 3" pitchFamily="34" charset="-120"/>
              </a:rPr>
              <a:t>Install and configure VS Code, Python, and Git on your system</a:t>
            </a:r>
            <a:endParaRPr lang="en-US" sz="2100" dirty="0"/>
          </a:p>
        </p:txBody>
      </p:sp>
      <p:sp>
        <p:nvSpPr>
          <p:cNvPr id="10" name="Text 8"/>
          <p:cNvSpPr/>
          <p:nvPr/>
        </p:nvSpPr>
        <p:spPr>
          <a:xfrm>
            <a:off x="7451646" y="13230117"/>
            <a:ext cx="273010" cy="341233"/>
          </a:xfrm>
          <a:prstGeom prst="rect">
            <a:avLst/>
          </a:prstGeom>
          <a:noFill/>
          <a:ln/>
        </p:spPr>
        <p:txBody>
          <a:bodyPr wrap="none" lIns="0" tIns="0" rIns="0" bIns="0" rtlCol="0" anchor="t"/>
          <a:lstStyle/>
          <a:p>
            <a:pPr marL="0" indent="0" algn="l">
              <a:lnSpc>
                <a:spcPts val="3200"/>
              </a:lnSpc>
              <a:buNone/>
            </a:pPr>
            <a:r>
              <a:rPr lang="en-US" sz="2100" dirty="0">
                <a:solidFill>
                  <a:srgbClr val="E2E6E9"/>
                </a:solidFill>
                <a:latin typeface="Montserrat Light" pitchFamily="34" charset="0"/>
                <a:ea typeface="Montserrat Light" pitchFamily="34" charset="-122"/>
                <a:cs typeface="Montserrat Light" pitchFamily="34" charset="-120"/>
              </a:rPr>
              <a:t>02</a:t>
            </a:r>
            <a:endParaRPr lang="en-US" sz="2100" dirty="0"/>
          </a:p>
        </p:txBody>
      </p:sp>
      <p:sp>
        <p:nvSpPr>
          <p:cNvPr id="11" name="Shape 9"/>
          <p:cNvSpPr/>
          <p:nvPr/>
        </p:nvSpPr>
        <p:spPr>
          <a:xfrm>
            <a:off x="7451646" y="13663624"/>
            <a:ext cx="6223040" cy="30480"/>
          </a:xfrm>
          <a:prstGeom prst="rect">
            <a:avLst/>
          </a:prstGeom>
          <a:solidFill>
            <a:srgbClr val="FFFFFF"/>
          </a:solidFill>
          <a:ln/>
        </p:spPr>
      </p:sp>
      <p:sp>
        <p:nvSpPr>
          <p:cNvPr id="12" name="Text 10"/>
          <p:cNvSpPr/>
          <p:nvPr/>
        </p:nvSpPr>
        <p:spPr>
          <a:xfrm>
            <a:off x="7451646" y="13861030"/>
            <a:ext cx="3102650" cy="387787"/>
          </a:xfrm>
          <a:prstGeom prst="rect">
            <a:avLst/>
          </a:prstGeom>
          <a:noFill/>
          <a:ln/>
        </p:spPr>
        <p:txBody>
          <a:bodyPr wrap="none" lIns="0" tIns="0" rIns="0" bIns="0" rtlCol="0" anchor="t"/>
          <a:lstStyle/>
          <a:p>
            <a:pPr marL="0" indent="0" algn="l">
              <a:lnSpc>
                <a:spcPts val="3050"/>
              </a:lnSpc>
              <a:buNone/>
            </a:pPr>
            <a:r>
              <a:rPr lang="en-US" sz="2400" b="1" dirty="0">
                <a:solidFill>
                  <a:srgbClr val="E2E6E9"/>
                </a:solidFill>
                <a:latin typeface="Montserrat Bold" pitchFamily="34" charset="0"/>
                <a:ea typeface="Montserrat Bold" pitchFamily="34" charset="-122"/>
                <a:cs typeface="Montserrat Bold" pitchFamily="34" charset="-120"/>
              </a:rPr>
              <a:t>Develop the Game</a:t>
            </a:r>
            <a:endParaRPr lang="en-US" sz="2400" dirty="0"/>
          </a:p>
        </p:txBody>
      </p:sp>
      <p:sp>
        <p:nvSpPr>
          <p:cNvPr id="13" name="Text 11"/>
          <p:cNvSpPr/>
          <p:nvPr/>
        </p:nvSpPr>
        <p:spPr>
          <a:xfrm>
            <a:off x="7451646" y="14412528"/>
            <a:ext cx="6223040" cy="818913"/>
          </a:xfrm>
          <a:prstGeom prst="rect">
            <a:avLst/>
          </a:prstGeom>
          <a:noFill/>
          <a:ln/>
        </p:spPr>
        <p:txBody>
          <a:bodyPr wrap="square" lIns="0" tIns="0" rIns="0" bIns="0" rtlCol="0" anchor="t"/>
          <a:lstStyle/>
          <a:p>
            <a:pPr marL="0" indent="0" algn="l">
              <a:lnSpc>
                <a:spcPts val="3200"/>
              </a:lnSpc>
              <a:buNone/>
            </a:pPr>
            <a:r>
              <a:rPr lang="en-US" sz="2100" dirty="0">
                <a:solidFill>
                  <a:srgbClr val="E2E6E9"/>
                </a:solidFill>
                <a:latin typeface="Source Sans 3" pitchFamily="34" charset="0"/>
                <a:ea typeface="Source Sans 3" pitchFamily="34" charset="-122"/>
                <a:cs typeface="Source Sans 3" pitchFamily="34" charset="-120"/>
              </a:rPr>
              <a:t>Implement the Number Guessing Game with all required features</a:t>
            </a:r>
            <a:endParaRPr lang="en-US" sz="2100" dirty="0"/>
          </a:p>
        </p:txBody>
      </p:sp>
      <p:sp>
        <p:nvSpPr>
          <p:cNvPr id="14" name="Text 12"/>
          <p:cNvSpPr/>
          <p:nvPr/>
        </p:nvSpPr>
        <p:spPr>
          <a:xfrm>
            <a:off x="955596" y="15709120"/>
            <a:ext cx="273010" cy="341233"/>
          </a:xfrm>
          <a:prstGeom prst="rect">
            <a:avLst/>
          </a:prstGeom>
          <a:noFill/>
          <a:ln/>
        </p:spPr>
        <p:txBody>
          <a:bodyPr wrap="none" lIns="0" tIns="0" rIns="0" bIns="0" rtlCol="0" anchor="t"/>
          <a:lstStyle/>
          <a:p>
            <a:pPr marL="0" indent="0" algn="l">
              <a:lnSpc>
                <a:spcPts val="3200"/>
              </a:lnSpc>
              <a:buNone/>
            </a:pPr>
            <a:r>
              <a:rPr lang="en-US" sz="2100" dirty="0">
                <a:solidFill>
                  <a:srgbClr val="E2E6E9"/>
                </a:solidFill>
                <a:latin typeface="Montserrat Light" pitchFamily="34" charset="0"/>
                <a:ea typeface="Montserrat Light" pitchFamily="34" charset="-122"/>
                <a:cs typeface="Montserrat Light" pitchFamily="34" charset="-120"/>
              </a:rPr>
              <a:t>03</a:t>
            </a:r>
            <a:endParaRPr lang="en-US" sz="2100" dirty="0"/>
          </a:p>
        </p:txBody>
      </p:sp>
      <p:sp>
        <p:nvSpPr>
          <p:cNvPr id="15" name="Shape 13"/>
          <p:cNvSpPr/>
          <p:nvPr/>
        </p:nvSpPr>
        <p:spPr>
          <a:xfrm>
            <a:off x="955596" y="16142627"/>
            <a:ext cx="6223040" cy="30480"/>
          </a:xfrm>
          <a:prstGeom prst="rect">
            <a:avLst/>
          </a:prstGeom>
          <a:solidFill>
            <a:srgbClr val="FFFFFF"/>
          </a:solidFill>
          <a:ln/>
        </p:spPr>
      </p:sp>
      <p:sp>
        <p:nvSpPr>
          <p:cNvPr id="16" name="Text 14"/>
          <p:cNvSpPr/>
          <p:nvPr/>
        </p:nvSpPr>
        <p:spPr>
          <a:xfrm>
            <a:off x="955596" y="16340033"/>
            <a:ext cx="3102650" cy="387787"/>
          </a:xfrm>
          <a:prstGeom prst="rect">
            <a:avLst/>
          </a:prstGeom>
          <a:noFill/>
          <a:ln/>
        </p:spPr>
        <p:txBody>
          <a:bodyPr wrap="none" lIns="0" tIns="0" rIns="0" bIns="0" rtlCol="0" anchor="t"/>
          <a:lstStyle/>
          <a:p>
            <a:pPr marL="0" indent="0" algn="l">
              <a:lnSpc>
                <a:spcPts val="3050"/>
              </a:lnSpc>
              <a:buNone/>
            </a:pPr>
            <a:r>
              <a:rPr lang="en-US" sz="2400" b="1" dirty="0">
                <a:solidFill>
                  <a:srgbClr val="E2E6E9"/>
                </a:solidFill>
                <a:latin typeface="Montserrat Bold" pitchFamily="34" charset="0"/>
                <a:ea typeface="Montserrat Bold" pitchFamily="34" charset="-122"/>
                <a:cs typeface="Montserrat Bold" pitchFamily="34" charset="-120"/>
              </a:rPr>
              <a:t>Version Control</a:t>
            </a:r>
            <a:endParaRPr lang="en-US" sz="2400" dirty="0"/>
          </a:p>
        </p:txBody>
      </p:sp>
      <p:sp>
        <p:nvSpPr>
          <p:cNvPr id="17" name="Text 15"/>
          <p:cNvSpPr/>
          <p:nvPr/>
        </p:nvSpPr>
        <p:spPr>
          <a:xfrm>
            <a:off x="955596" y="16891531"/>
            <a:ext cx="6223040" cy="818913"/>
          </a:xfrm>
          <a:prstGeom prst="rect">
            <a:avLst/>
          </a:prstGeom>
          <a:noFill/>
          <a:ln/>
        </p:spPr>
        <p:txBody>
          <a:bodyPr wrap="square" lIns="0" tIns="0" rIns="0" bIns="0" rtlCol="0" anchor="t"/>
          <a:lstStyle/>
          <a:p>
            <a:pPr marL="0" indent="0" algn="l">
              <a:lnSpc>
                <a:spcPts val="3200"/>
              </a:lnSpc>
              <a:buNone/>
            </a:pPr>
            <a:r>
              <a:rPr lang="en-US" sz="2100" dirty="0">
                <a:solidFill>
                  <a:srgbClr val="E2E6E9"/>
                </a:solidFill>
                <a:latin typeface="Source Sans 3" pitchFamily="34" charset="0"/>
                <a:ea typeface="Source Sans 3" pitchFamily="34" charset="-122"/>
                <a:cs typeface="Source Sans 3" pitchFamily="34" charset="-120"/>
              </a:rPr>
              <a:t>Track changes using Git with meaningful commit messages</a:t>
            </a:r>
            <a:endParaRPr lang="en-US" sz="2100" dirty="0"/>
          </a:p>
        </p:txBody>
      </p:sp>
      <p:sp>
        <p:nvSpPr>
          <p:cNvPr id="18" name="Text 16"/>
          <p:cNvSpPr/>
          <p:nvPr/>
        </p:nvSpPr>
        <p:spPr>
          <a:xfrm>
            <a:off x="7451646" y="15709120"/>
            <a:ext cx="273010" cy="341233"/>
          </a:xfrm>
          <a:prstGeom prst="rect">
            <a:avLst/>
          </a:prstGeom>
          <a:noFill/>
          <a:ln/>
        </p:spPr>
        <p:txBody>
          <a:bodyPr wrap="none" lIns="0" tIns="0" rIns="0" bIns="0" rtlCol="0" anchor="t"/>
          <a:lstStyle/>
          <a:p>
            <a:pPr marL="0" indent="0" algn="l">
              <a:lnSpc>
                <a:spcPts val="3200"/>
              </a:lnSpc>
              <a:buNone/>
            </a:pPr>
            <a:r>
              <a:rPr lang="en-US" sz="2100" dirty="0">
                <a:solidFill>
                  <a:srgbClr val="E2E6E9"/>
                </a:solidFill>
                <a:latin typeface="Montserrat Light" pitchFamily="34" charset="0"/>
                <a:ea typeface="Montserrat Light" pitchFamily="34" charset="-122"/>
                <a:cs typeface="Montserrat Light" pitchFamily="34" charset="-120"/>
              </a:rPr>
              <a:t>04</a:t>
            </a:r>
            <a:endParaRPr lang="en-US" sz="2100" dirty="0"/>
          </a:p>
        </p:txBody>
      </p:sp>
      <p:sp>
        <p:nvSpPr>
          <p:cNvPr id="19" name="Shape 17"/>
          <p:cNvSpPr/>
          <p:nvPr/>
        </p:nvSpPr>
        <p:spPr>
          <a:xfrm>
            <a:off x="7451646" y="16142627"/>
            <a:ext cx="6223040" cy="30480"/>
          </a:xfrm>
          <a:prstGeom prst="rect">
            <a:avLst/>
          </a:prstGeom>
          <a:solidFill>
            <a:srgbClr val="FFFFFF"/>
          </a:solidFill>
          <a:ln/>
        </p:spPr>
      </p:sp>
      <p:sp>
        <p:nvSpPr>
          <p:cNvPr id="20" name="Text 18"/>
          <p:cNvSpPr/>
          <p:nvPr/>
        </p:nvSpPr>
        <p:spPr>
          <a:xfrm>
            <a:off x="7451646" y="16340033"/>
            <a:ext cx="3271957" cy="387787"/>
          </a:xfrm>
          <a:prstGeom prst="rect">
            <a:avLst/>
          </a:prstGeom>
          <a:noFill/>
          <a:ln/>
        </p:spPr>
        <p:txBody>
          <a:bodyPr wrap="none" lIns="0" tIns="0" rIns="0" bIns="0" rtlCol="0" anchor="t"/>
          <a:lstStyle/>
          <a:p>
            <a:pPr marL="0" indent="0" algn="l">
              <a:lnSpc>
                <a:spcPts val="3050"/>
              </a:lnSpc>
              <a:buNone/>
            </a:pPr>
            <a:r>
              <a:rPr lang="en-US" sz="2400" b="1" dirty="0">
                <a:solidFill>
                  <a:srgbClr val="E2E6E9"/>
                </a:solidFill>
                <a:latin typeface="Montserrat Bold" pitchFamily="34" charset="0"/>
                <a:ea typeface="Montserrat Bold" pitchFamily="34" charset="-122"/>
                <a:cs typeface="Montserrat Bold" pitchFamily="34" charset="-120"/>
              </a:rPr>
              <a:t>Document &amp; Deploy</a:t>
            </a:r>
            <a:endParaRPr lang="en-US" sz="2400" dirty="0"/>
          </a:p>
        </p:txBody>
      </p:sp>
      <p:sp>
        <p:nvSpPr>
          <p:cNvPr id="21" name="Text 19"/>
          <p:cNvSpPr/>
          <p:nvPr/>
        </p:nvSpPr>
        <p:spPr>
          <a:xfrm>
            <a:off x="7451646" y="16891531"/>
            <a:ext cx="6223040" cy="818913"/>
          </a:xfrm>
          <a:prstGeom prst="rect">
            <a:avLst/>
          </a:prstGeom>
          <a:noFill/>
          <a:ln/>
        </p:spPr>
        <p:txBody>
          <a:bodyPr wrap="square" lIns="0" tIns="0" rIns="0" bIns="0" rtlCol="0" anchor="t"/>
          <a:lstStyle/>
          <a:p>
            <a:pPr marL="0" indent="0" algn="l">
              <a:lnSpc>
                <a:spcPts val="3200"/>
              </a:lnSpc>
              <a:buNone/>
            </a:pPr>
            <a:r>
              <a:rPr lang="en-US" sz="2100" dirty="0">
                <a:solidFill>
                  <a:srgbClr val="E2E6E9"/>
                </a:solidFill>
                <a:latin typeface="Source Sans 3" pitchFamily="34" charset="0"/>
                <a:ea typeface="Source Sans 3" pitchFamily="34" charset="-122"/>
                <a:cs typeface="Source Sans 3" pitchFamily="34" charset="-120"/>
              </a:rPr>
              <a:t>Create comprehensive documentation and host on GitHub</a:t>
            </a:r>
            <a:endParaRPr lang="en-US" sz="2100" dirty="0"/>
          </a:p>
        </p:txBody>
      </p:sp>
      <p:sp>
        <p:nvSpPr>
          <p:cNvPr id="22" name="Rectangle: Rounded Corners 21">
            <a:extLst>
              <a:ext uri="{FF2B5EF4-FFF2-40B4-BE49-F238E27FC236}">
                <a16:creationId xmlns:a16="http://schemas.microsoft.com/office/drawing/2014/main" xmlns="" id="{108CC402-07BD-DFBB-A742-C373F1D50E37}"/>
              </a:ext>
            </a:extLst>
          </p:cNvPr>
          <p:cNvSpPr/>
          <p:nvPr/>
        </p:nvSpPr>
        <p:spPr>
          <a:xfrm>
            <a:off x="12844360" y="20152981"/>
            <a:ext cx="1713677" cy="437465"/>
          </a:xfrm>
          <a:prstGeom prst="roundRect">
            <a:avLst/>
          </a:prstGeom>
          <a:solidFill>
            <a:srgbClr val="111213"/>
          </a:solidFill>
          <a:ln>
            <a:solidFill>
              <a:srgbClr val="11121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24852" y="569595"/>
            <a:ext cx="11398806" cy="588407"/>
          </a:xfrm>
          <a:prstGeom prst="rect">
            <a:avLst/>
          </a:prstGeom>
          <a:noFill/>
          <a:ln/>
        </p:spPr>
        <p:txBody>
          <a:bodyPr wrap="none" lIns="0" tIns="0" rIns="0" bIns="0" rtlCol="0" anchor="t"/>
          <a:lstStyle/>
          <a:p>
            <a:pPr marL="0" indent="0" algn="l">
              <a:lnSpc>
                <a:spcPts val="4600"/>
              </a:lnSpc>
              <a:buNone/>
            </a:pPr>
            <a:r>
              <a:rPr lang="en-US" sz="3700" b="1" dirty="0">
                <a:solidFill>
                  <a:srgbClr val="FFFFFF"/>
                </a:solidFill>
                <a:latin typeface="Montserrat Bold" pitchFamily="34" charset="0"/>
                <a:ea typeface="Montserrat Bold" pitchFamily="34" charset="-122"/>
                <a:cs typeface="Montserrat Bold" pitchFamily="34" charset="-120"/>
              </a:rPr>
              <a:t>1.1 Project Description &amp; Real-World Relevance</a:t>
            </a:r>
            <a:endParaRPr lang="en-US" sz="3700" dirty="0"/>
          </a:p>
        </p:txBody>
      </p:sp>
      <p:sp>
        <p:nvSpPr>
          <p:cNvPr id="3" name="Text 1"/>
          <p:cNvSpPr/>
          <p:nvPr/>
        </p:nvSpPr>
        <p:spPr>
          <a:xfrm>
            <a:off x="724852" y="1675687"/>
            <a:ext cx="4236839" cy="353021"/>
          </a:xfrm>
          <a:prstGeom prst="rect">
            <a:avLst/>
          </a:prstGeom>
          <a:noFill/>
          <a:ln/>
        </p:spPr>
        <p:txBody>
          <a:bodyPr wrap="none" lIns="0" tIns="0" rIns="0" bIns="0" rtlCol="0" anchor="t"/>
          <a:lstStyle/>
          <a:p>
            <a:pPr marL="0" indent="0" algn="l">
              <a:lnSpc>
                <a:spcPts val="2750"/>
              </a:lnSpc>
              <a:buNone/>
            </a:pPr>
            <a:r>
              <a:rPr lang="en-US" sz="2200" b="1" dirty="0">
                <a:solidFill>
                  <a:srgbClr val="FFFFFF"/>
                </a:solidFill>
                <a:latin typeface="Montserrat Bold" pitchFamily="34" charset="0"/>
                <a:ea typeface="Montserrat Bold" pitchFamily="34" charset="-122"/>
                <a:cs typeface="Montserrat Bold" pitchFamily="34" charset="-120"/>
              </a:rPr>
              <a:t>The Number Guessing Game</a:t>
            </a:r>
            <a:endParaRPr lang="en-US" sz="2200" dirty="0"/>
          </a:p>
        </p:txBody>
      </p:sp>
      <p:sp>
        <p:nvSpPr>
          <p:cNvPr id="4" name="Text 2"/>
          <p:cNvSpPr/>
          <p:nvPr/>
        </p:nvSpPr>
        <p:spPr>
          <a:xfrm>
            <a:off x="724852" y="2235758"/>
            <a:ext cx="7021830" cy="2175274"/>
          </a:xfrm>
          <a:prstGeom prst="rect">
            <a:avLst/>
          </a:prstGeom>
          <a:noFill/>
          <a:ln/>
        </p:spPr>
        <p:txBody>
          <a:bodyPr wrap="square" lIns="0" tIns="0" rIns="0" bIns="0" rtlCol="0" anchor="t"/>
          <a:lstStyle/>
          <a:p>
            <a:pPr marL="0" indent="0" algn="l">
              <a:lnSpc>
                <a:spcPts val="2400"/>
              </a:lnSpc>
              <a:buNone/>
            </a:pPr>
            <a:r>
              <a:rPr lang="en-US" sz="1600" dirty="0">
                <a:solidFill>
                  <a:srgbClr val="E2E6E9"/>
                </a:solidFill>
                <a:latin typeface="Source Sans 3" pitchFamily="34" charset="0"/>
                <a:ea typeface="Source Sans 3" pitchFamily="34" charset="-122"/>
                <a:cs typeface="Source Sans 3" pitchFamily="34" charset="-120"/>
              </a:rPr>
              <a:t>The Number Guessing Game represents a classic interactive console application that combines fundamental programming concepts with engaging user experience. At its core, the game generates a random number within a specified range—typically between 1 and 100—challenging the player to identify this secret number through strategic guessing. The application employs an intelligent hint system, providing feedback after each attempt by indicating whether the guess is "Too High" or "Too Low" relative to the target number.</a:t>
            </a:r>
            <a:endParaRPr lang="en-US" sz="1600" dirty="0"/>
          </a:p>
        </p:txBody>
      </p:sp>
      <p:sp>
        <p:nvSpPr>
          <p:cNvPr id="5" name="Text 3"/>
          <p:cNvSpPr/>
          <p:nvPr/>
        </p:nvSpPr>
        <p:spPr>
          <a:xfrm>
            <a:off x="724852" y="4597364"/>
            <a:ext cx="7021830" cy="2486027"/>
          </a:xfrm>
          <a:prstGeom prst="rect">
            <a:avLst/>
          </a:prstGeom>
          <a:noFill/>
          <a:ln/>
        </p:spPr>
        <p:txBody>
          <a:bodyPr wrap="square" lIns="0" tIns="0" rIns="0" bIns="0" rtlCol="0" anchor="t"/>
          <a:lstStyle/>
          <a:p>
            <a:pPr marL="0" indent="0" algn="l">
              <a:lnSpc>
                <a:spcPts val="2400"/>
              </a:lnSpc>
              <a:buNone/>
            </a:pPr>
            <a:r>
              <a:rPr lang="en-US" sz="1600" dirty="0">
                <a:solidFill>
                  <a:srgbClr val="E2E6E9"/>
                </a:solidFill>
                <a:latin typeface="Source Sans 3" pitchFamily="34" charset="0"/>
                <a:ea typeface="Source Sans 3" pitchFamily="34" charset="-122"/>
                <a:cs typeface="Source Sans 3" pitchFamily="34" charset="-120"/>
              </a:rPr>
              <a:t>The game loop continues iteratively until the player successfully identifies the correct number, at which point the application displays congratulatory messages along with comprehensive statistics about the player's performance. Key metrics include the total number of attempts required to solve the puzzle and a performance rating that evaluates the player's efficiency. To enhance replayability and user engagement, the application includes functionality allowing players to immediately start a new game session upon completion, maintaining their interest and providing opportunities for improvement.</a:t>
            </a:r>
            <a:endParaRPr lang="en-US" sz="1600" dirty="0"/>
          </a:p>
        </p:txBody>
      </p:sp>
      <p:sp>
        <p:nvSpPr>
          <p:cNvPr id="6" name="Text 4"/>
          <p:cNvSpPr/>
          <p:nvPr/>
        </p:nvSpPr>
        <p:spPr>
          <a:xfrm>
            <a:off x="724852" y="7269724"/>
            <a:ext cx="7021830" cy="2175274"/>
          </a:xfrm>
          <a:prstGeom prst="rect">
            <a:avLst/>
          </a:prstGeom>
          <a:noFill/>
          <a:ln/>
        </p:spPr>
        <p:txBody>
          <a:bodyPr wrap="square" lIns="0" tIns="0" rIns="0" bIns="0" rtlCol="0" anchor="t"/>
          <a:lstStyle/>
          <a:p>
            <a:pPr marL="0" indent="0" algn="l">
              <a:lnSpc>
                <a:spcPts val="2400"/>
              </a:lnSpc>
              <a:buNone/>
            </a:pPr>
            <a:r>
              <a:rPr lang="en-US" sz="1600" dirty="0">
                <a:solidFill>
                  <a:srgbClr val="E2E6E9"/>
                </a:solidFill>
                <a:latin typeface="Source Sans 3" pitchFamily="34" charset="0"/>
                <a:ea typeface="Source Sans 3" pitchFamily="34" charset="-122"/>
                <a:cs typeface="Source Sans 3" pitchFamily="34" charset="-120"/>
              </a:rPr>
              <a:t>Input validation mechanisms ensure robust operation, gracefully handling non-numeric entries and out-of-range values whilst providing clear feedback to guide users towards valid input. The interface employs decorative elements and structured output formatting to create an engaging user experience within the constraints of a console application. This combination of logic, user interaction, error handling, and feedback systems makes the Number Guessing Game an excellent pedagogical tool for understanding essential programming paradigms.</a:t>
            </a:r>
            <a:endParaRPr lang="en-US" sz="1600" dirty="0"/>
          </a:p>
        </p:txBody>
      </p:sp>
      <p:pic>
        <p:nvPicPr>
          <p:cNvPr id="7" name="Image 0" descr="preencoded.png"/>
          <p:cNvPicPr>
            <a:picLocks noChangeAspect="1"/>
          </p:cNvPicPr>
          <p:nvPr/>
        </p:nvPicPr>
        <p:blipFill>
          <a:blip r:embed="rId3"/>
          <a:stretch>
            <a:fillRect/>
          </a:stretch>
        </p:blipFill>
        <p:spPr>
          <a:xfrm>
            <a:off x="8259604" y="1701643"/>
            <a:ext cx="5653326" cy="3677487"/>
          </a:xfrm>
          <a:prstGeom prst="rect">
            <a:avLst/>
          </a:prstGeom>
        </p:spPr>
      </p:pic>
      <p:sp>
        <p:nvSpPr>
          <p:cNvPr id="8" name="Shape 5"/>
          <p:cNvSpPr/>
          <p:nvPr/>
        </p:nvSpPr>
        <p:spPr>
          <a:xfrm>
            <a:off x="8259604" y="5922769"/>
            <a:ext cx="5653326" cy="1559720"/>
          </a:xfrm>
          <a:prstGeom prst="roundRect">
            <a:avLst>
              <a:gd name="adj" fmla="val 7035"/>
            </a:avLst>
          </a:prstGeom>
          <a:solidFill>
            <a:srgbClr val="111213"/>
          </a:solidFill>
          <a:ln/>
        </p:spPr>
      </p:sp>
      <p:sp>
        <p:nvSpPr>
          <p:cNvPr id="9" name="Shape 6"/>
          <p:cNvSpPr/>
          <p:nvPr/>
        </p:nvSpPr>
        <p:spPr>
          <a:xfrm>
            <a:off x="8259604" y="5899909"/>
            <a:ext cx="5653326" cy="91440"/>
          </a:xfrm>
          <a:prstGeom prst="roundRect">
            <a:avLst>
              <a:gd name="adj" fmla="val 33978"/>
            </a:avLst>
          </a:prstGeom>
          <a:solidFill>
            <a:srgbClr val="FFFFFF"/>
          </a:solidFill>
          <a:ln/>
        </p:spPr>
      </p:sp>
      <p:sp>
        <p:nvSpPr>
          <p:cNvPr id="10" name="Shape 7"/>
          <p:cNvSpPr/>
          <p:nvPr/>
        </p:nvSpPr>
        <p:spPr>
          <a:xfrm>
            <a:off x="10775633" y="5612135"/>
            <a:ext cx="621268" cy="621269"/>
          </a:xfrm>
          <a:prstGeom prst="roundRect">
            <a:avLst>
              <a:gd name="adj" fmla="val 147183"/>
            </a:avLst>
          </a:prstGeom>
          <a:solidFill>
            <a:srgbClr val="FFFFFF"/>
          </a:solidFill>
          <a:ln/>
        </p:spPr>
      </p:sp>
      <p:sp>
        <p:nvSpPr>
          <p:cNvPr id="11" name="Text 8"/>
          <p:cNvSpPr/>
          <p:nvPr/>
        </p:nvSpPr>
        <p:spPr>
          <a:xfrm>
            <a:off x="10961965" y="5767393"/>
            <a:ext cx="248483" cy="310634"/>
          </a:xfrm>
          <a:prstGeom prst="rect">
            <a:avLst/>
          </a:prstGeom>
          <a:noFill/>
          <a:ln/>
        </p:spPr>
        <p:txBody>
          <a:bodyPr wrap="none" lIns="0" tIns="0" rIns="0" bIns="0" rtlCol="0" anchor="t"/>
          <a:lstStyle/>
          <a:p>
            <a:pPr marL="0" indent="0" algn="l">
              <a:lnSpc>
                <a:spcPts val="2900"/>
              </a:lnSpc>
              <a:buNone/>
            </a:pPr>
            <a:r>
              <a:rPr lang="en-US" sz="1950" b="1" dirty="0">
                <a:solidFill>
                  <a:srgbClr val="000000"/>
                </a:solidFill>
                <a:latin typeface="Montserrat Bold" pitchFamily="34" charset="0"/>
                <a:ea typeface="Montserrat Bold" pitchFamily="34" charset="-122"/>
                <a:cs typeface="Montserrat Bold" pitchFamily="34" charset="-120"/>
              </a:rPr>
              <a:t>1</a:t>
            </a:r>
            <a:endParaRPr lang="en-US" sz="1950" dirty="0"/>
          </a:p>
        </p:txBody>
      </p:sp>
      <p:sp>
        <p:nvSpPr>
          <p:cNvPr id="12" name="Text 9"/>
          <p:cNvSpPr/>
          <p:nvPr/>
        </p:nvSpPr>
        <p:spPr>
          <a:xfrm>
            <a:off x="8489513" y="6440572"/>
            <a:ext cx="2479834" cy="294204"/>
          </a:xfrm>
          <a:prstGeom prst="rect">
            <a:avLst/>
          </a:prstGeom>
          <a:noFill/>
          <a:ln/>
        </p:spPr>
        <p:txBody>
          <a:bodyPr wrap="none" lIns="0" tIns="0" rIns="0" bIns="0" rtlCol="0" anchor="t"/>
          <a:lstStyle/>
          <a:p>
            <a:pPr marL="0" indent="0" algn="l">
              <a:lnSpc>
                <a:spcPts val="2300"/>
              </a:lnSpc>
              <a:buNone/>
            </a:pPr>
            <a:r>
              <a:rPr lang="en-US" sz="1850" b="1" dirty="0">
                <a:solidFill>
                  <a:srgbClr val="E2E6E9"/>
                </a:solidFill>
                <a:latin typeface="Montserrat Bold" pitchFamily="34" charset="0"/>
                <a:ea typeface="Montserrat Bold" pitchFamily="34" charset="-122"/>
                <a:cs typeface="Montserrat Bold" pitchFamily="34" charset="-120"/>
              </a:rPr>
              <a:t>Random Generation</a:t>
            </a:r>
            <a:endParaRPr lang="en-US" sz="1850" dirty="0"/>
          </a:p>
        </p:txBody>
      </p:sp>
      <p:sp>
        <p:nvSpPr>
          <p:cNvPr id="13" name="Text 10"/>
          <p:cNvSpPr/>
          <p:nvPr/>
        </p:nvSpPr>
        <p:spPr>
          <a:xfrm>
            <a:off x="8489513" y="6941826"/>
            <a:ext cx="5193506" cy="310753"/>
          </a:xfrm>
          <a:prstGeom prst="rect">
            <a:avLst/>
          </a:prstGeom>
          <a:noFill/>
          <a:ln/>
        </p:spPr>
        <p:txBody>
          <a:bodyPr wrap="none" lIns="0" tIns="0" rIns="0" bIns="0" rtlCol="0" anchor="t"/>
          <a:lstStyle/>
          <a:p>
            <a:pPr marL="0" indent="0" algn="l">
              <a:lnSpc>
                <a:spcPts val="2400"/>
              </a:lnSpc>
              <a:buNone/>
            </a:pPr>
            <a:r>
              <a:rPr lang="en-US" sz="1600" dirty="0">
                <a:solidFill>
                  <a:srgbClr val="E2E6E9"/>
                </a:solidFill>
                <a:latin typeface="Source Sans 3" pitchFamily="34" charset="0"/>
                <a:ea typeface="Source Sans 3" pitchFamily="34" charset="-122"/>
                <a:cs typeface="Source Sans 3" pitchFamily="34" charset="-120"/>
              </a:rPr>
              <a:t>Creates unpredictable numbers between 1-100</a:t>
            </a:r>
            <a:endParaRPr lang="en-US" sz="1600" dirty="0"/>
          </a:p>
        </p:txBody>
      </p:sp>
      <p:sp>
        <p:nvSpPr>
          <p:cNvPr id="14" name="Shape 11"/>
          <p:cNvSpPr/>
          <p:nvPr/>
        </p:nvSpPr>
        <p:spPr>
          <a:xfrm>
            <a:off x="8259604" y="8000174"/>
            <a:ext cx="5653326" cy="1559720"/>
          </a:xfrm>
          <a:prstGeom prst="roundRect">
            <a:avLst>
              <a:gd name="adj" fmla="val 7035"/>
            </a:avLst>
          </a:prstGeom>
          <a:solidFill>
            <a:srgbClr val="111213"/>
          </a:solidFill>
          <a:ln/>
        </p:spPr>
      </p:sp>
      <p:sp>
        <p:nvSpPr>
          <p:cNvPr id="15" name="Shape 12"/>
          <p:cNvSpPr/>
          <p:nvPr/>
        </p:nvSpPr>
        <p:spPr>
          <a:xfrm>
            <a:off x="8259604" y="7977314"/>
            <a:ext cx="5653326" cy="91440"/>
          </a:xfrm>
          <a:prstGeom prst="roundRect">
            <a:avLst>
              <a:gd name="adj" fmla="val 33978"/>
            </a:avLst>
          </a:prstGeom>
          <a:solidFill>
            <a:srgbClr val="FFFFFF"/>
          </a:solidFill>
          <a:ln/>
        </p:spPr>
      </p:sp>
      <p:sp>
        <p:nvSpPr>
          <p:cNvPr id="16" name="Shape 13"/>
          <p:cNvSpPr/>
          <p:nvPr/>
        </p:nvSpPr>
        <p:spPr>
          <a:xfrm>
            <a:off x="10775633" y="7689539"/>
            <a:ext cx="621268" cy="621269"/>
          </a:xfrm>
          <a:prstGeom prst="roundRect">
            <a:avLst>
              <a:gd name="adj" fmla="val 147183"/>
            </a:avLst>
          </a:prstGeom>
          <a:solidFill>
            <a:srgbClr val="FFFFFF"/>
          </a:solidFill>
          <a:ln/>
        </p:spPr>
      </p:sp>
      <p:sp>
        <p:nvSpPr>
          <p:cNvPr id="17" name="Text 14"/>
          <p:cNvSpPr/>
          <p:nvPr/>
        </p:nvSpPr>
        <p:spPr>
          <a:xfrm>
            <a:off x="10961965" y="7844797"/>
            <a:ext cx="248483" cy="310634"/>
          </a:xfrm>
          <a:prstGeom prst="rect">
            <a:avLst/>
          </a:prstGeom>
          <a:noFill/>
          <a:ln/>
        </p:spPr>
        <p:txBody>
          <a:bodyPr wrap="none" lIns="0" tIns="0" rIns="0" bIns="0" rtlCol="0" anchor="t"/>
          <a:lstStyle/>
          <a:p>
            <a:pPr marL="0" indent="0" algn="l">
              <a:lnSpc>
                <a:spcPts val="2900"/>
              </a:lnSpc>
              <a:buNone/>
            </a:pPr>
            <a:r>
              <a:rPr lang="en-US" sz="1950" b="1" dirty="0">
                <a:solidFill>
                  <a:srgbClr val="000000"/>
                </a:solidFill>
                <a:latin typeface="Montserrat Bold" pitchFamily="34" charset="0"/>
                <a:ea typeface="Montserrat Bold" pitchFamily="34" charset="-122"/>
                <a:cs typeface="Montserrat Bold" pitchFamily="34" charset="-120"/>
              </a:rPr>
              <a:t>2</a:t>
            </a:r>
            <a:endParaRPr lang="en-US" sz="1950" dirty="0"/>
          </a:p>
        </p:txBody>
      </p:sp>
      <p:sp>
        <p:nvSpPr>
          <p:cNvPr id="18" name="Text 15"/>
          <p:cNvSpPr/>
          <p:nvPr/>
        </p:nvSpPr>
        <p:spPr>
          <a:xfrm>
            <a:off x="8489513" y="8517977"/>
            <a:ext cx="2353628" cy="294204"/>
          </a:xfrm>
          <a:prstGeom prst="rect">
            <a:avLst/>
          </a:prstGeom>
          <a:noFill/>
          <a:ln/>
        </p:spPr>
        <p:txBody>
          <a:bodyPr wrap="none" lIns="0" tIns="0" rIns="0" bIns="0" rtlCol="0" anchor="t"/>
          <a:lstStyle/>
          <a:p>
            <a:pPr marL="0" indent="0" algn="l">
              <a:lnSpc>
                <a:spcPts val="2300"/>
              </a:lnSpc>
              <a:buNone/>
            </a:pPr>
            <a:r>
              <a:rPr lang="en-US" sz="1850" b="1" dirty="0">
                <a:solidFill>
                  <a:srgbClr val="E2E6E9"/>
                </a:solidFill>
                <a:latin typeface="Montserrat Bold" pitchFamily="34" charset="0"/>
                <a:ea typeface="Montserrat Bold" pitchFamily="34" charset="-122"/>
                <a:cs typeface="Montserrat Bold" pitchFamily="34" charset="-120"/>
              </a:rPr>
              <a:t>Hint System</a:t>
            </a:r>
            <a:endParaRPr lang="en-US" sz="1850" dirty="0"/>
          </a:p>
        </p:txBody>
      </p:sp>
      <p:sp>
        <p:nvSpPr>
          <p:cNvPr id="19" name="Text 16"/>
          <p:cNvSpPr/>
          <p:nvPr/>
        </p:nvSpPr>
        <p:spPr>
          <a:xfrm>
            <a:off x="8489513" y="9019230"/>
            <a:ext cx="5193506" cy="310753"/>
          </a:xfrm>
          <a:prstGeom prst="rect">
            <a:avLst/>
          </a:prstGeom>
          <a:noFill/>
          <a:ln/>
        </p:spPr>
        <p:txBody>
          <a:bodyPr wrap="none" lIns="0" tIns="0" rIns="0" bIns="0" rtlCol="0" anchor="t"/>
          <a:lstStyle/>
          <a:p>
            <a:pPr marL="0" indent="0" algn="l">
              <a:lnSpc>
                <a:spcPts val="2400"/>
              </a:lnSpc>
              <a:buNone/>
            </a:pPr>
            <a:r>
              <a:rPr lang="en-US" sz="1600" dirty="0">
                <a:solidFill>
                  <a:srgbClr val="E2E6E9"/>
                </a:solidFill>
                <a:latin typeface="Source Sans 3" pitchFamily="34" charset="0"/>
                <a:ea typeface="Source Sans 3" pitchFamily="34" charset="-122"/>
                <a:cs typeface="Source Sans 3" pitchFamily="34" charset="-120"/>
              </a:rPr>
              <a:t>Provides intelligent feedback for each guess</a:t>
            </a:r>
            <a:endParaRPr lang="en-US" sz="1600" dirty="0"/>
          </a:p>
        </p:txBody>
      </p:sp>
      <p:sp>
        <p:nvSpPr>
          <p:cNvPr id="20" name="Shape 17"/>
          <p:cNvSpPr/>
          <p:nvPr/>
        </p:nvSpPr>
        <p:spPr>
          <a:xfrm>
            <a:off x="8259604" y="10077578"/>
            <a:ext cx="5653326" cy="1559720"/>
          </a:xfrm>
          <a:prstGeom prst="roundRect">
            <a:avLst>
              <a:gd name="adj" fmla="val 7035"/>
            </a:avLst>
          </a:prstGeom>
          <a:solidFill>
            <a:srgbClr val="111213"/>
          </a:solidFill>
          <a:ln/>
        </p:spPr>
      </p:sp>
      <p:sp>
        <p:nvSpPr>
          <p:cNvPr id="21" name="Shape 18"/>
          <p:cNvSpPr/>
          <p:nvPr/>
        </p:nvSpPr>
        <p:spPr>
          <a:xfrm>
            <a:off x="8259604" y="10054718"/>
            <a:ext cx="5653326" cy="91440"/>
          </a:xfrm>
          <a:prstGeom prst="roundRect">
            <a:avLst>
              <a:gd name="adj" fmla="val 33978"/>
            </a:avLst>
          </a:prstGeom>
          <a:solidFill>
            <a:srgbClr val="FFFFFF"/>
          </a:solidFill>
          <a:ln/>
        </p:spPr>
      </p:sp>
      <p:sp>
        <p:nvSpPr>
          <p:cNvPr id="22" name="Shape 19"/>
          <p:cNvSpPr/>
          <p:nvPr/>
        </p:nvSpPr>
        <p:spPr>
          <a:xfrm>
            <a:off x="10775633" y="9766944"/>
            <a:ext cx="621268" cy="621269"/>
          </a:xfrm>
          <a:prstGeom prst="roundRect">
            <a:avLst>
              <a:gd name="adj" fmla="val 147183"/>
            </a:avLst>
          </a:prstGeom>
          <a:solidFill>
            <a:srgbClr val="FFFFFF"/>
          </a:solidFill>
          <a:ln/>
        </p:spPr>
      </p:sp>
      <p:sp>
        <p:nvSpPr>
          <p:cNvPr id="23" name="Text 20"/>
          <p:cNvSpPr/>
          <p:nvPr/>
        </p:nvSpPr>
        <p:spPr>
          <a:xfrm>
            <a:off x="10961965" y="9922201"/>
            <a:ext cx="248483" cy="310634"/>
          </a:xfrm>
          <a:prstGeom prst="rect">
            <a:avLst/>
          </a:prstGeom>
          <a:noFill/>
          <a:ln/>
        </p:spPr>
        <p:txBody>
          <a:bodyPr wrap="none" lIns="0" tIns="0" rIns="0" bIns="0" rtlCol="0" anchor="t"/>
          <a:lstStyle/>
          <a:p>
            <a:pPr marL="0" indent="0" algn="l">
              <a:lnSpc>
                <a:spcPts val="2900"/>
              </a:lnSpc>
              <a:buNone/>
            </a:pPr>
            <a:r>
              <a:rPr lang="en-US" sz="1950" b="1" dirty="0">
                <a:solidFill>
                  <a:srgbClr val="000000"/>
                </a:solidFill>
                <a:latin typeface="Montserrat Bold" pitchFamily="34" charset="0"/>
                <a:ea typeface="Montserrat Bold" pitchFamily="34" charset="-122"/>
                <a:cs typeface="Montserrat Bold" pitchFamily="34" charset="-120"/>
              </a:rPr>
              <a:t>3</a:t>
            </a:r>
            <a:endParaRPr lang="en-US" sz="1950" dirty="0"/>
          </a:p>
        </p:txBody>
      </p:sp>
      <p:sp>
        <p:nvSpPr>
          <p:cNvPr id="24" name="Text 21"/>
          <p:cNvSpPr/>
          <p:nvPr/>
        </p:nvSpPr>
        <p:spPr>
          <a:xfrm>
            <a:off x="8489513" y="10595381"/>
            <a:ext cx="2353628" cy="294204"/>
          </a:xfrm>
          <a:prstGeom prst="rect">
            <a:avLst/>
          </a:prstGeom>
          <a:noFill/>
          <a:ln/>
        </p:spPr>
        <p:txBody>
          <a:bodyPr wrap="none" lIns="0" tIns="0" rIns="0" bIns="0" rtlCol="0" anchor="t"/>
          <a:lstStyle/>
          <a:p>
            <a:pPr marL="0" indent="0" algn="l">
              <a:lnSpc>
                <a:spcPts val="2300"/>
              </a:lnSpc>
              <a:buNone/>
            </a:pPr>
            <a:r>
              <a:rPr lang="en-US" sz="1850" b="1" dirty="0">
                <a:solidFill>
                  <a:srgbClr val="E2E6E9"/>
                </a:solidFill>
                <a:latin typeface="Montserrat Bold" pitchFamily="34" charset="0"/>
                <a:ea typeface="Montserrat Bold" pitchFamily="34" charset="-122"/>
                <a:cs typeface="Montserrat Bold" pitchFamily="34" charset="-120"/>
              </a:rPr>
              <a:t>Attempt Tracking</a:t>
            </a:r>
            <a:endParaRPr lang="en-US" sz="1850" dirty="0"/>
          </a:p>
        </p:txBody>
      </p:sp>
      <p:sp>
        <p:nvSpPr>
          <p:cNvPr id="25" name="Text 22"/>
          <p:cNvSpPr/>
          <p:nvPr/>
        </p:nvSpPr>
        <p:spPr>
          <a:xfrm>
            <a:off x="8489513" y="11096635"/>
            <a:ext cx="5193506" cy="310753"/>
          </a:xfrm>
          <a:prstGeom prst="rect">
            <a:avLst/>
          </a:prstGeom>
          <a:noFill/>
          <a:ln/>
        </p:spPr>
        <p:txBody>
          <a:bodyPr wrap="none" lIns="0" tIns="0" rIns="0" bIns="0" rtlCol="0" anchor="t"/>
          <a:lstStyle/>
          <a:p>
            <a:pPr marL="0" indent="0" algn="l">
              <a:lnSpc>
                <a:spcPts val="2400"/>
              </a:lnSpc>
              <a:buNone/>
            </a:pPr>
            <a:r>
              <a:rPr lang="en-US" sz="1600" dirty="0">
                <a:solidFill>
                  <a:srgbClr val="E2E6E9"/>
                </a:solidFill>
                <a:latin typeface="Source Sans 3" pitchFamily="34" charset="0"/>
                <a:ea typeface="Source Sans 3" pitchFamily="34" charset="-122"/>
                <a:cs typeface="Source Sans 3" pitchFamily="34" charset="-120"/>
              </a:rPr>
              <a:t>Monitors and displays player performance</a:t>
            </a:r>
            <a:endParaRPr lang="en-US" sz="1600" dirty="0"/>
          </a:p>
        </p:txBody>
      </p:sp>
      <p:sp>
        <p:nvSpPr>
          <p:cNvPr id="26" name="Shape 23"/>
          <p:cNvSpPr/>
          <p:nvPr/>
        </p:nvSpPr>
        <p:spPr>
          <a:xfrm>
            <a:off x="8259604" y="12154982"/>
            <a:ext cx="5653326" cy="1559720"/>
          </a:xfrm>
          <a:prstGeom prst="roundRect">
            <a:avLst>
              <a:gd name="adj" fmla="val 7035"/>
            </a:avLst>
          </a:prstGeom>
          <a:solidFill>
            <a:srgbClr val="111213"/>
          </a:solidFill>
          <a:ln/>
        </p:spPr>
      </p:sp>
      <p:sp>
        <p:nvSpPr>
          <p:cNvPr id="27" name="Shape 24"/>
          <p:cNvSpPr/>
          <p:nvPr/>
        </p:nvSpPr>
        <p:spPr>
          <a:xfrm>
            <a:off x="8259604" y="12132122"/>
            <a:ext cx="5653326" cy="91440"/>
          </a:xfrm>
          <a:prstGeom prst="roundRect">
            <a:avLst>
              <a:gd name="adj" fmla="val 33978"/>
            </a:avLst>
          </a:prstGeom>
          <a:solidFill>
            <a:srgbClr val="FFFFFF"/>
          </a:solidFill>
          <a:ln/>
        </p:spPr>
      </p:sp>
      <p:sp>
        <p:nvSpPr>
          <p:cNvPr id="28" name="Shape 25"/>
          <p:cNvSpPr/>
          <p:nvPr/>
        </p:nvSpPr>
        <p:spPr>
          <a:xfrm>
            <a:off x="10775633" y="11844348"/>
            <a:ext cx="621268" cy="621269"/>
          </a:xfrm>
          <a:prstGeom prst="roundRect">
            <a:avLst>
              <a:gd name="adj" fmla="val 147183"/>
            </a:avLst>
          </a:prstGeom>
          <a:solidFill>
            <a:srgbClr val="FFFFFF"/>
          </a:solidFill>
          <a:ln/>
        </p:spPr>
      </p:sp>
      <p:sp>
        <p:nvSpPr>
          <p:cNvPr id="29" name="Text 26"/>
          <p:cNvSpPr/>
          <p:nvPr/>
        </p:nvSpPr>
        <p:spPr>
          <a:xfrm>
            <a:off x="10961965" y="11999605"/>
            <a:ext cx="248483" cy="310634"/>
          </a:xfrm>
          <a:prstGeom prst="rect">
            <a:avLst/>
          </a:prstGeom>
          <a:noFill/>
          <a:ln/>
        </p:spPr>
        <p:txBody>
          <a:bodyPr wrap="none" lIns="0" tIns="0" rIns="0" bIns="0" rtlCol="0" anchor="t"/>
          <a:lstStyle/>
          <a:p>
            <a:pPr marL="0" indent="0" algn="l">
              <a:lnSpc>
                <a:spcPts val="2900"/>
              </a:lnSpc>
              <a:buNone/>
            </a:pPr>
            <a:r>
              <a:rPr lang="en-US" sz="1950" b="1" dirty="0">
                <a:solidFill>
                  <a:srgbClr val="000000"/>
                </a:solidFill>
                <a:latin typeface="Montserrat Bold" pitchFamily="34" charset="0"/>
                <a:ea typeface="Montserrat Bold" pitchFamily="34" charset="-122"/>
                <a:cs typeface="Montserrat Bold" pitchFamily="34" charset="-120"/>
              </a:rPr>
              <a:t>4</a:t>
            </a:r>
            <a:endParaRPr lang="en-US" sz="1950" dirty="0"/>
          </a:p>
        </p:txBody>
      </p:sp>
      <p:sp>
        <p:nvSpPr>
          <p:cNvPr id="30" name="Text 27"/>
          <p:cNvSpPr/>
          <p:nvPr/>
        </p:nvSpPr>
        <p:spPr>
          <a:xfrm>
            <a:off x="8489513" y="12672785"/>
            <a:ext cx="2353628" cy="294204"/>
          </a:xfrm>
          <a:prstGeom prst="rect">
            <a:avLst/>
          </a:prstGeom>
          <a:noFill/>
          <a:ln/>
        </p:spPr>
        <p:txBody>
          <a:bodyPr wrap="none" lIns="0" tIns="0" rIns="0" bIns="0" rtlCol="0" anchor="t"/>
          <a:lstStyle/>
          <a:p>
            <a:pPr marL="0" indent="0" algn="l">
              <a:lnSpc>
                <a:spcPts val="2300"/>
              </a:lnSpc>
              <a:buNone/>
            </a:pPr>
            <a:r>
              <a:rPr lang="en-US" sz="1850" b="1" dirty="0">
                <a:solidFill>
                  <a:srgbClr val="E2E6E9"/>
                </a:solidFill>
                <a:latin typeface="Montserrat Bold" pitchFamily="34" charset="0"/>
                <a:ea typeface="Montserrat Bold" pitchFamily="34" charset="-122"/>
                <a:cs typeface="Montserrat Bold" pitchFamily="34" charset="-120"/>
              </a:rPr>
              <a:t>Replay Option</a:t>
            </a:r>
            <a:endParaRPr lang="en-US" sz="1850" dirty="0"/>
          </a:p>
        </p:txBody>
      </p:sp>
      <p:sp>
        <p:nvSpPr>
          <p:cNvPr id="31" name="Text 28"/>
          <p:cNvSpPr/>
          <p:nvPr/>
        </p:nvSpPr>
        <p:spPr>
          <a:xfrm>
            <a:off x="8489513" y="13174039"/>
            <a:ext cx="5193506" cy="310753"/>
          </a:xfrm>
          <a:prstGeom prst="rect">
            <a:avLst/>
          </a:prstGeom>
          <a:noFill/>
          <a:ln/>
        </p:spPr>
        <p:txBody>
          <a:bodyPr wrap="none" lIns="0" tIns="0" rIns="0" bIns="0" rtlCol="0" anchor="t"/>
          <a:lstStyle/>
          <a:p>
            <a:pPr marL="0" indent="0" algn="l">
              <a:lnSpc>
                <a:spcPts val="2400"/>
              </a:lnSpc>
              <a:buNone/>
            </a:pPr>
            <a:r>
              <a:rPr lang="en-US" sz="1600" dirty="0">
                <a:solidFill>
                  <a:srgbClr val="E2E6E9"/>
                </a:solidFill>
                <a:latin typeface="Source Sans 3" pitchFamily="34" charset="0"/>
                <a:ea typeface="Source Sans 3" pitchFamily="34" charset="-122"/>
                <a:cs typeface="Source Sans 3" pitchFamily="34" charset="-120"/>
              </a:rPr>
              <a:t>Enables continuous gameplay sessions</a:t>
            </a:r>
            <a:endParaRPr lang="en-US" sz="1600" dirty="0"/>
          </a:p>
        </p:txBody>
      </p:sp>
      <p:sp>
        <p:nvSpPr>
          <p:cNvPr id="32" name="Text 29"/>
          <p:cNvSpPr/>
          <p:nvPr/>
        </p:nvSpPr>
        <p:spPr>
          <a:xfrm>
            <a:off x="724852" y="14258342"/>
            <a:ext cx="6518553" cy="353021"/>
          </a:xfrm>
          <a:prstGeom prst="rect">
            <a:avLst/>
          </a:prstGeom>
          <a:noFill/>
          <a:ln/>
        </p:spPr>
        <p:txBody>
          <a:bodyPr wrap="none" lIns="0" tIns="0" rIns="0" bIns="0" rtlCol="0" anchor="t"/>
          <a:lstStyle/>
          <a:p>
            <a:pPr marL="0" indent="0" algn="l">
              <a:lnSpc>
                <a:spcPts val="2750"/>
              </a:lnSpc>
              <a:buNone/>
            </a:pPr>
            <a:r>
              <a:rPr lang="en-US" sz="2200" b="1" dirty="0">
                <a:solidFill>
                  <a:srgbClr val="FFFFFF"/>
                </a:solidFill>
                <a:latin typeface="Montserrat Bold" pitchFamily="34" charset="0"/>
                <a:ea typeface="Montserrat Bold" pitchFamily="34" charset="-122"/>
                <a:cs typeface="Montserrat Bold" pitchFamily="34" charset="-120"/>
              </a:rPr>
              <a:t>Real-World Applications and Learning Value</a:t>
            </a:r>
            <a:endParaRPr lang="en-US" sz="2200" dirty="0"/>
          </a:p>
        </p:txBody>
      </p:sp>
      <p:sp>
        <p:nvSpPr>
          <p:cNvPr id="33" name="Text 30"/>
          <p:cNvSpPr/>
          <p:nvPr/>
        </p:nvSpPr>
        <p:spPr>
          <a:xfrm>
            <a:off x="724852" y="14921997"/>
            <a:ext cx="13180576" cy="1243014"/>
          </a:xfrm>
          <a:prstGeom prst="rect">
            <a:avLst/>
          </a:prstGeom>
          <a:noFill/>
          <a:ln/>
        </p:spPr>
        <p:txBody>
          <a:bodyPr wrap="square" lIns="0" tIns="0" rIns="0" bIns="0" rtlCol="0" anchor="t"/>
          <a:lstStyle/>
          <a:p>
            <a:pPr marL="0" indent="0" algn="l">
              <a:lnSpc>
                <a:spcPts val="2400"/>
              </a:lnSpc>
              <a:buNone/>
            </a:pPr>
            <a:r>
              <a:rPr lang="en-US" sz="1600" dirty="0">
                <a:solidFill>
                  <a:srgbClr val="E2E6E9"/>
                </a:solidFill>
                <a:latin typeface="Source Sans 3" pitchFamily="34" charset="0"/>
                <a:ea typeface="Source Sans 3" pitchFamily="34" charset="-122"/>
                <a:cs typeface="Source Sans 3" pitchFamily="34" charset="-120"/>
              </a:rPr>
              <a:t>The concepts embodied in this seemingly simple game have profound applications across numerous computing domains. Random number generation, as implemented here, forms the foundation for cryptographic systems, statistical simulations, procedural content generation in games, and machine learning algorithms requiring stochastic processes. Understanding how to generate and utilise random values programmatically opens pathways to more sophisticated applications in cybersecurity, data science, and artificial intelligence.</a:t>
            </a:r>
            <a:endParaRPr lang="en-US" sz="1600" dirty="0"/>
          </a:p>
        </p:txBody>
      </p:sp>
      <p:sp>
        <p:nvSpPr>
          <p:cNvPr id="34" name="Text 31"/>
          <p:cNvSpPr/>
          <p:nvPr/>
        </p:nvSpPr>
        <p:spPr>
          <a:xfrm>
            <a:off x="724852" y="16398016"/>
            <a:ext cx="13180576" cy="1243014"/>
          </a:xfrm>
          <a:prstGeom prst="rect">
            <a:avLst/>
          </a:prstGeom>
          <a:noFill/>
          <a:ln/>
        </p:spPr>
        <p:txBody>
          <a:bodyPr wrap="square" lIns="0" tIns="0" rIns="0" bIns="0" rtlCol="0" anchor="t"/>
          <a:lstStyle/>
          <a:p>
            <a:pPr marL="0" indent="0" algn="l">
              <a:lnSpc>
                <a:spcPts val="2400"/>
              </a:lnSpc>
              <a:buNone/>
            </a:pPr>
            <a:r>
              <a:rPr lang="en-US" sz="1600" dirty="0">
                <a:solidFill>
                  <a:srgbClr val="E2E6E9"/>
                </a:solidFill>
                <a:latin typeface="Source Sans 3" pitchFamily="34" charset="0"/>
                <a:ea typeface="Source Sans 3" pitchFamily="34" charset="-122"/>
                <a:cs typeface="Source Sans 3" pitchFamily="34" charset="-120"/>
              </a:rPr>
              <a:t>User input validation, another critical component, represents a universal requirement in software development. Every application that accepts user data—from web forms to mobile apps to enterprise systems—must implement robust validation to ensure data integrity, prevent security vulnerabilities, and provide meaningful error feedback. The techniques learned through implementing input validation in this game translate directly to professional development scenarios, including SQL injection prevention, cross-site scripting mitigation, and data sanitisation practices.</a:t>
            </a:r>
            <a:endParaRPr lang="en-US" sz="1600" dirty="0"/>
          </a:p>
        </p:txBody>
      </p:sp>
      <p:sp>
        <p:nvSpPr>
          <p:cNvPr id="35" name="Text 32"/>
          <p:cNvSpPr/>
          <p:nvPr/>
        </p:nvSpPr>
        <p:spPr>
          <a:xfrm>
            <a:off x="724852" y="17874035"/>
            <a:ext cx="13180576" cy="1864520"/>
          </a:xfrm>
          <a:prstGeom prst="rect">
            <a:avLst/>
          </a:prstGeom>
          <a:noFill/>
          <a:ln/>
        </p:spPr>
        <p:txBody>
          <a:bodyPr wrap="square" lIns="0" tIns="0" rIns="0" bIns="0" rtlCol="0" anchor="t"/>
          <a:lstStyle/>
          <a:p>
            <a:pPr marL="0" indent="0" algn="l">
              <a:lnSpc>
                <a:spcPts val="2400"/>
              </a:lnSpc>
              <a:buNone/>
            </a:pPr>
            <a:r>
              <a:rPr lang="en-US" sz="1600" dirty="0">
                <a:solidFill>
                  <a:srgbClr val="E2E6E9"/>
                </a:solidFill>
                <a:latin typeface="Source Sans 3" pitchFamily="34" charset="0"/>
                <a:ea typeface="Source Sans 3" pitchFamily="34" charset="-122"/>
                <a:cs typeface="Source Sans 3" pitchFamily="34" charset="-120"/>
              </a:rPr>
              <a:t>The implementation of loop and conditional logic structures develops algorithmic thinking—the ability to break complex problems into sequential steps and make decisions based on conditions. This fundamental skill underpins all programming paradigms and prepares students for more advanced topics including recursion, dynamic programming, and algorithmic complexity analysis. Furthermore, the game development aspect, whilst introductory, introduces concepts such as game state management, user interaction design, and feedback systems that scale to professional game development frameworks and interactive application design. Through this project, students cultivate problem-solving methodologies and computational thinking patterns that transcend the specific implementation, providing transferable skills applicable throughout their computing careers.</a:t>
            </a:r>
            <a:endParaRPr lang="en-US" sz="1600" dirty="0"/>
          </a:p>
        </p:txBody>
      </p:sp>
      <p:sp>
        <p:nvSpPr>
          <p:cNvPr id="36" name="Rectangle: Rounded Corners 35">
            <a:extLst>
              <a:ext uri="{FF2B5EF4-FFF2-40B4-BE49-F238E27FC236}">
                <a16:creationId xmlns:a16="http://schemas.microsoft.com/office/drawing/2014/main" xmlns="" id="{5D831013-ACBC-5B5B-9C84-1E045DEFA2C5}"/>
              </a:ext>
            </a:extLst>
          </p:cNvPr>
          <p:cNvSpPr/>
          <p:nvPr/>
        </p:nvSpPr>
        <p:spPr>
          <a:xfrm>
            <a:off x="12860806" y="20182584"/>
            <a:ext cx="1690653" cy="440754"/>
          </a:xfrm>
          <a:prstGeom prst="roundRect">
            <a:avLst/>
          </a:prstGeom>
          <a:solidFill>
            <a:srgbClr val="111213"/>
          </a:solidFill>
          <a:ln>
            <a:solidFill>
              <a:srgbClr val="11121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84265" y="616149"/>
            <a:ext cx="12228195" cy="636509"/>
          </a:xfrm>
          <a:prstGeom prst="rect">
            <a:avLst/>
          </a:prstGeom>
          <a:noFill/>
          <a:ln/>
        </p:spPr>
        <p:txBody>
          <a:bodyPr wrap="none" lIns="0" tIns="0" rIns="0" bIns="0" rtlCol="0" anchor="t"/>
          <a:lstStyle/>
          <a:p>
            <a:pPr marL="0" indent="0" algn="l">
              <a:lnSpc>
                <a:spcPts val="5000"/>
              </a:lnSpc>
              <a:buNone/>
            </a:pPr>
            <a:r>
              <a:rPr lang="en-US" sz="4000" b="1" dirty="0">
                <a:solidFill>
                  <a:srgbClr val="FFFFFF"/>
                </a:solidFill>
                <a:latin typeface="Montserrat Bold" pitchFamily="34" charset="0"/>
                <a:ea typeface="Montserrat Bold" pitchFamily="34" charset="-122"/>
                <a:cs typeface="Montserrat Bold" pitchFamily="34" charset="-120"/>
              </a:rPr>
              <a:t>2. Development Tools and Environment Setup</a:t>
            </a:r>
            <a:endParaRPr lang="en-US" sz="4000" dirty="0"/>
          </a:p>
        </p:txBody>
      </p:sp>
      <p:pic>
        <p:nvPicPr>
          <p:cNvPr id="3" name="Image 0" descr="preencoded.png"/>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784265" y="1700809"/>
            <a:ext cx="560189" cy="560190"/>
          </a:xfrm>
          <a:prstGeom prst="rect">
            <a:avLst/>
          </a:prstGeom>
        </p:spPr>
      </p:pic>
      <p:sp>
        <p:nvSpPr>
          <p:cNvPr id="4" name="Text 1"/>
          <p:cNvSpPr/>
          <p:nvPr/>
        </p:nvSpPr>
        <p:spPr>
          <a:xfrm>
            <a:off x="784265" y="2541034"/>
            <a:ext cx="2546271" cy="318254"/>
          </a:xfrm>
          <a:prstGeom prst="rect">
            <a:avLst/>
          </a:prstGeom>
          <a:noFill/>
          <a:ln/>
        </p:spPr>
        <p:txBody>
          <a:bodyPr wrap="none" lIns="0" tIns="0" rIns="0" bIns="0" rtlCol="0" anchor="t"/>
          <a:lstStyle/>
          <a:p>
            <a:pPr marL="0" indent="0" algn="l">
              <a:lnSpc>
                <a:spcPts val="2500"/>
              </a:lnSpc>
              <a:buNone/>
            </a:pPr>
            <a:r>
              <a:rPr lang="en-US" sz="2000" b="1" dirty="0">
                <a:solidFill>
                  <a:srgbClr val="E2E6E9"/>
                </a:solidFill>
                <a:latin typeface="Montserrat Bold" pitchFamily="34" charset="0"/>
                <a:ea typeface="Montserrat Bold" pitchFamily="34" charset="-122"/>
                <a:cs typeface="Montserrat Bold" pitchFamily="34" charset="-120"/>
              </a:rPr>
              <a:t>Visual Studio Code</a:t>
            </a:r>
            <a:endParaRPr lang="en-US" sz="2000" dirty="0"/>
          </a:p>
        </p:txBody>
      </p:sp>
      <p:sp>
        <p:nvSpPr>
          <p:cNvPr id="5" name="Text 2"/>
          <p:cNvSpPr/>
          <p:nvPr/>
        </p:nvSpPr>
        <p:spPr>
          <a:xfrm>
            <a:off x="784265" y="2993710"/>
            <a:ext cx="4167188" cy="4705592"/>
          </a:xfrm>
          <a:prstGeom prst="rect">
            <a:avLst/>
          </a:prstGeom>
          <a:noFill/>
          <a:ln/>
        </p:spPr>
        <p:txBody>
          <a:bodyPr wrap="square" lIns="0" tIns="0" rIns="0" bIns="0" rtlCol="0" anchor="t"/>
          <a:lstStyle/>
          <a:p>
            <a:pPr marL="0" indent="0" algn="l">
              <a:lnSpc>
                <a:spcPts val="2600"/>
              </a:lnSpc>
              <a:buNone/>
            </a:pPr>
            <a:r>
              <a:rPr lang="en-US" sz="1750" dirty="0">
                <a:solidFill>
                  <a:srgbClr val="E2E6E9"/>
                </a:solidFill>
                <a:latin typeface="Source Sans 3" pitchFamily="34" charset="0"/>
                <a:ea typeface="Source Sans 3" pitchFamily="34" charset="-122"/>
                <a:cs typeface="Source Sans 3" pitchFamily="34" charset="-120"/>
              </a:rPr>
              <a:t>Visual Studio Code (VS Code) serves as the integrated development environment (IDE) for this project, chosen for its lightweight architecture, extensive customisation capabilities, and robust Python support. Developed by Microsoft and released as free, open-source software, VS Code has rapidly become the most popular code editor amongst developers worldwide. Its appeal stems from a balance between simplicity and power—providing an intuitive interface for beginners whilst offering advanced features that satisfy experienced programmers.</a:t>
            </a:r>
            <a:endParaRPr lang="en-US" sz="1750" dirty="0"/>
          </a:p>
        </p:txBody>
      </p:sp>
      <p:sp>
        <p:nvSpPr>
          <p:cNvPr id="6" name="Text 3"/>
          <p:cNvSpPr/>
          <p:nvPr/>
        </p:nvSpPr>
        <p:spPr>
          <a:xfrm>
            <a:off x="784265" y="7833724"/>
            <a:ext cx="4167188" cy="5041706"/>
          </a:xfrm>
          <a:prstGeom prst="rect">
            <a:avLst/>
          </a:prstGeom>
          <a:noFill/>
          <a:ln/>
        </p:spPr>
        <p:txBody>
          <a:bodyPr wrap="square" lIns="0" tIns="0" rIns="0" bIns="0" rtlCol="0" anchor="t"/>
          <a:lstStyle/>
          <a:p>
            <a:pPr marL="0" indent="0" algn="l">
              <a:lnSpc>
                <a:spcPts val="2600"/>
              </a:lnSpc>
              <a:buNone/>
            </a:pPr>
            <a:r>
              <a:rPr lang="en-US" sz="1750" dirty="0">
                <a:solidFill>
                  <a:srgbClr val="E2E6E9"/>
                </a:solidFill>
                <a:latin typeface="Source Sans 3" pitchFamily="34" charset="0"/>
                <a:ea typeface="Source Sans 3" pitchFamily="34" charset="-122"/>
                <a:cs typeface="Source Sans 3" pitchFamily="34" charset="-120"/>
              </a:rPr>
              <a:t>For Python development specifically, VS Code offers exceptional tooling through its official Python extension. IntelliSense provides intelligent code completion, suggesting methods, variables, and modules as you type, significantly reducing syntax errors and improving coding efficiency. The integrated debugger allows setting breakpoints, inspecting variables, and stepping through code execution line-by-line, facilitating rapid identification and resolution of logical errors. The built-in terminal enables executing Python scripts without leaving the editor, streamlining the development workflow.</a:t>
            </a:r>
            <a:endParaRPr lang="en-US" sz="1750" dirty="0"/>
          </a:p>
        </p:txBody>
      </p:sp>
      <p:sp>
        <p:nvSpPr>
          <p:cNvPr id="7" name="Text 4"/>
          <p:cNvSpPr/>
          <p:nvPr/>
        </p:nvSpPr>
        <p:spPr>
          <a:xfrm>
            <a:off x="784265" y="13009852"/>
            <a:ext cx="4167188" cy="4033365"/>
          </a:xfrm>
          <a:prstGeom prst="rect">
            <a:avLst/>
          </a:prstGeom>
          <a:noFill/>
          <a:ln/>
        </p:spPr>
        <p:txBody>
          <a:bodyPr wrap="square" lIns="0" tIns="0" rIns="0" bIns="0" rtlCol="0" anchor="t"/>
          <a:lstStyle/>
          <a:p>
            <a:pPr marL="0" indent="0" algn="l">
              <a:lnSpc>
                <a:spcPts val="2600"/>
              </a:lnSpc>
              <a:buNone/>
            </a:pPr>
            <a:r>
              <a:rPr lang="en-US" sz="1750" dirty="0">
                <a:solidFill>
                  <a:srgbClr val="E2E6E9"/>
                </a:solidFill>
                <a:latin typeface="Source Sans 3" pitchFamily="34" charset="0"/>
                <a:ea typeface="Source Sans 3" pitchFamily="34" charset="-122"/>
                <a:cs typeface="Source Sans 3" pitchFamily="34" charset="-120"/>
              </a:rPr>
              <a:t>Additional extensions enhance productivity further: Pylance provides fast, feature-rich language support with type checking and auto-imports; GitLens supercharges the Git capabilities, offering blame annotations, commit history visualisation, and repository insights directly within the editor. The extensibility model means developers can customise their environment precisely to their workflow preferences, installing themes, key binding modifications, and language-specific tools as needed.</a:t>
            </a:r>
            <a:endParaRPr lang="en-US" sz="1750" dirty="0"/>
          </a:p>
        </p:txBody>
      </p:sp>
      <p:pic>
        <p:nvPicPr>
          <p:cNvPr id="8" name="Image 1" descr="preencoded.png"/>
          <p:cNvPicPr>
            <a:picLocks noChangeAspect="1"/>
          </p:cNvPicPr>
          <p:nvPr/>
        </p:nvPicPr>
        <p:blipFill>
          <a:blip r:embed="rId5">
            <a:extLst>
              <a:ext uri="{96DAC541-7B7A-43D3-8B79-37D633B846F1}">
                <asvg:svgBlip xmlns:asvg="http://schemas.microsoft.com/office/drawing/2016/SVG/main" xmlns="" r:embed="rId6"/>
              </a:ext>
            </a:extLst>
          </a:blip>
          <a:stretch>
            <a:fillRect/>
          </a:stretch>
        </p:blipFill>
        <p:spPr>
          <a:xfrm>
            <a:off x="5231487" y="1700809"/>
            <a:ext cx="560189" cy="560190"/>
          </a:xfrm>
          <a:prstGeom prst="rect">
            <a:avLst/>
          </a:prstGeom>
        </p:spPr>
      </p:pic>
      <p:sp>
        <p:nvSpPr>
          <p:cNvPr id="9" name="Text 5"/>
          <p:cNvSpPr/>
          <p:nvPr/>
        </p:nvSpPr>
        <p:spPr>
          <a:xfrm>
            <a:off x="5231487" y="2541034"/>
            <a:ext cx="2546271" cy="318254"/>
          </a:xfrm>
          <a:prstGeom prst="rect">
            <a:avLst/>
          </a:prstGeom>
          <a:noFill/>
          <a:ln/>
        </p:spPr>
        <p:txBody>
          <a:bodyPr wrap="none" lIns="0" tIns="0" rIns="0" bIns="0" rtlCol="0" anchor="t"/>
          <a:lstStyle/>
          <a:p>
            <a:pPr marL="0" indent="0" algn="l">
              <a:lnSpc>
                <a:spcPts val="2500"/>
              </a:lnSpc>
              <a:buNone/>
            </a:pPr>
            <a:r>
              <a:rPr lang="en-US" sz="2000" b="1" dirty="0">
                <a:solidFill>
                  <a:srgbClr val="E2E6E9"/>
                </a:solidFill>
                <a:latin typeface="Montserrat Bold" pitchFamily="34" charset="0"/>
                <a:ea typeface="Montserrat Bold" pitchFamily="34" charset="-122"/>
                <a:cs typeface="Montserrat Bold" pitchFamily="34" charset="-120"/>
              </a:rPr>
              <a:t>Git Version Control</a:t>
            </a:r>
            <a:endParaRPr lang="en-US" sz="2000" dirty="0"/>
          </a:p>
        </p:txBody>
      </p:sp>
      <p:sp>
        <p:nvSpPr>
          <p:cNvPr id="10" name="Text 6"/>
          <p:cNvSpPr/>
          <p:nvPr/>
        </p:nvSpPr>
        <p:spPr>
          <a:xfrm>
            <a:off x="5231487" y="2993710"/>
            <a:ext cx="4167188" cy="3697251"/>
          </a:xfrm>
          <a:prstGeom prst="rect">
            <a:avLst/>
          </a:prstGeom>
          <a:noFill/>
          <a:ln/>
        </p:spPr>
        <p:txBody>
          <a:bodyPr wrap="square" lIns="0" tIns="0" rIns="0" bIns="0" rtlCol="0" anchor="t"/>
          <a:lstStyle/>
          <a:p>
            <a:pPr marL="0" indent="0" algn="l">
              <a:lnSpc>
                <a:spcPts val="2600"/>
              </a:lnSpc>
              <a:buNone/>
            </a:pPr>
            <a:r>
              <a:rPr lang="en-US" sz="1750" dirty="0">
                <a:solidFill>
                  <a:srgbClr val="E2E6E9"/>
                </a:solidFill>
                <a:latin typeface="Source Sans 3" pitchFamily="34" charset="0"/>
                <a:ea typeface="Source Sans 3" pitchFamily="34" charset="-122"/>
                <a:cs typeface="Source Sans 3" pitchFamily="34" charset="-120"/>
              </a:rPr>
              <a:t>Git represents the industry-standard distributed version control system, enabling developers to track changes in their codebase over time, collaborate with others, and maintain multiple versions of their projects simultaneously. Created by Linus Torvalds in 2005 for Linux kernel development, Git has become ubiquitous in software development, from individual projects to massive collaborative efforts involving thousands of contributors.</a:t>
            </a:r>
            <a:endParaRPr lang="en-US" sz="1750" dirty="0"/>
          </a:p>
        </p:txBody>
      </p:sp>
      <p:sp>
        <p:nvSpPr>
          <p:cNvPr id="11" name="Text 7"/>
          <p:cNvSpPr/>
          <p:nvPr/>
        </p:nvSpPr>
        <p:spPr>
          <a:xfrm>
            <a:off x="5231487" y="6825383"/>
            <a:ext cx="4167188" cy="4079085"/>
          </a:xfrm>
          <a:prstGeom prst="rect">
            <a:avLst/>
          </a:prstGeom>
          <a:noFill/>
          <a:ln/>
        </p:spPr>
        <p:txBody>
          <a:bodyPr wrap="square" lIns="0" tIns="0" rIns="0" bIns="0" rtlCol="0" anchor="t"/>
          <a:lstStyle/>
          <a:p>
            <a:pPr marL="0" indent="0" algn="l">
              <a:lnSpc>
                <a:spcPts val="2600"/>
              </a:lnSpc>
              <a:buNone/>
            </a:pPr>
            <a:r>
              <a:rPr lang="en-US" sz="1750" dirty="0">
                <a:solidFill>
                  <a:srgbClr val="E2E6E9"/>
                </a:solidFill>
                <a:latin typeface="Source Sans 3" pitchFamily="34" charset="0"/>
                <a:ea typeface="Source Sans 3" pitchFamily="34" charset="-122"/>
                <a:cs typeface="Source Sans 3" pitchFamily="34" charset="-120"/>
              </a:rPr>
              <a:t>The fundamental Git workflow involves several key commands, each serving specific purposes in the version control process. The </a:t>
            </a:r>
            <a:r>
              <a:rPr lang="en-US" sz="1750" dirty="0">
                <a:solidFill>
                  <a:srgbClr val="E2E6E9"/>
                </a:solidFill>
                <a:highlight>
                  <a:srgbClr val="1E1F20"/>
                </a:highlight>
                <a:latin typeface="Consolas" pitchFamily="34" charset="0"/>
                <a:ea typeface="Consolas" pitchFamily="34" charset="-122"/>
                <a:cs typeface="Consolas" pitchFamily="34" charset="-120"/>
              </a:rPr>
              <a:t>git init</a:t>
            </a:r>
            <a:r>
              <a:rPr lang="en-US" sz="1750" dirty="0">
                <a:solidFill>
                  <a:srgbClr val="E2E6E9"/>
                </a:solidFill>
                <a:latin typeface="Source Sans 3" pitchFamily="34" charset="0"/>
                <a:ea typeface="Source Sans 3" pitchFamily="34" charset="-122"/>
                <a:cs typeface="Source Sans 3" pitchFamily="34" charset="-120"/>
              </a:rPr>
              <a:t> command initialises a new Git repository in the current directory, creating the hidden </a:t>
            </a:r>
            <a:r>
              <a:rPr lang="en-US" sz="1750" dirty="0">
                <a:solidFill>
                  <a:srgbClr val="E2E6E9"/>
                </a:solidFill>
                <a:highlight>
                  <a:srgbClr val="1E1F20"/>
                </a:highlight>
                <a:latin typeface="Consolas" pitchFamily="34" charset="0"/>
                <a:ea typeface="Consolas" pitchFamily="34" charset="-122"/>
                <a:cs typeface="Consolas" pitchFamily="34" charset="-120"/>
              </a:rPr>
              <a:t>.git</a:t>
            </a:r>
            <a:r>
              <a:rPr lang="en-US" sz="1750" dirty="0">
                <a:solidFill>
                  <a:srgbClr val="E2E6E9"/>
                </a:solidFill>
                <a:latin typeface="Source Sans 3" pitchFamily="34" charset="0"/>
                <a:ea typeface="Source Sans 3" pitchFamily="34" charset="-122"/>
                <a:cs typeface="Source Sans 3" pitchFamily="34" charset="-120"/>
              </a:rPr>
              <a:t> folder that stores all version control metadata. The </a:t>
            </a:r>
            <a:r>
              <a:rPr lang="en-US" sz="1750" dirty="0">
                <a:solidFill>
                  <a:srgbClr val="E2E6E9"/>
                </a:solidFill>
                <a:highlight>
                  <a:srgbClr val="1E1F20"/>
                </a:highlight>
                <a:latin typeface="Consolas" pitchFamily="34" charset="0"/>
                <a:ea typeface="Consolas" pitchFamily="34" charset="-122"/>
                <a:cs typeface="Consolas" pitchFamily="34" charset="-120"/>
              </a:rPr>
              <a:t>git add</a:t>
            </a:r>
            <a:r>
              <a:rPr lang="en-US" sz="1750" dirty="0">
                <a:solidFill>
                  <a:srgbClr val="E2E6E9"/>
                </a:solidFill>
                <a:latin typeface="Source Sans 3" pitchFamily="34" charset="0"/>
                <a:ea typeface="Source Sans 3" pitchFamily="34" charset="-122"/>
                <a:cs typeface="Source Sans 3" pitchFamily="34" charset="-120"/>
              </a:rPr>
              <a:t> command stages changes—selecting specific modifications to include in the next commit. This staging area allows developers to craft precise commits containing only related changes.</a:t>
            </a:r>
            <a:endParaRPr lang="en-US" sz="1750" dirty="0"/>
          </a:p>
        </p:txBody>
      </p:sp>
      <p:sp>
        <p:nvSpPr>
          <p:cNvPr id="12" name="Text 8"/>
          <p:cNvSpPr/>
          <p:nvPr/>
        </p:nvSpPr>
        <p:spPr>
          <a:xfrm>
            <a:off x="5231487" y="11038889"/>
            <a:ext cx="4167188" cy="5133146"/>
          </a:xfrm>
          <a:prstGeom prst="rect">
            <a:avLst/>
          </a:prstGeom>
          <a:noFill/>
          <a:ln/>
        </p:spPr>
        <p:txBody>
          <a:bodyPr wrap="square" lIns="0" tIns="0" rIns="0" bIns="0" rtlCol="0" anchor="t"/>
          <a:lstStyle/>
          <a:p>
            <a:pPr marL="0" indent="0" algn="l">
              <a:lnSpc>
                <a:spcPts val="2600"/>
              </a:lnSpc>
              <a:buNone/>
            </a:pPr>
            <a:r>
              <a:rPr lang="en-US" sz="1750" dirty="0">
                <a:solidFill>
                  <a:srgbClr val="E2E6E9"/>
                </a:solidFill>
                <a:latin typeface="Source Sans 3" pitchFamily="34" charset="0"/>
                <a:ea typeface="Source Sans 3" pitchFamily="34" charset="-122"/>
                <a:cs typeface="Source Sans 3" pitchFamily="34" charset="-120"/>
              </a:rPr>
              <a:t>The </a:t>
            </a:r>
            <a:r>
              <a:rPr lang="en-US" sz="1750" dirty="0">
                <a:solidFill>
                  <a:srgbClr val="E2E6E9"/>
                </a:solidFill>
                <a:highlight>
                  <a:srgbClr val="1E1F20"/>
                </a:highlight>
                <a:latin typeface="Consolas" pitchFamily="34" charset="0"/>
                <a:ea typeface="Consolas" pitchFamily="34" charset="-122"/>
                <a:cs typeface="Consolas" pitchFamily="34" charset="-120"/>
              </a:rPr>
              <a:t>git commit</a:t>
            </a:r>
            <a:r>
              <a:rPr lang="en-US" sz="1750" dirty="0">
                <a:solidFill>
                  <a:srgbClr val="E2E6E9"/>
                </a:solidFill>
                <a:latin typeface="Source Sans 3" pitchFamily="34" charset="0"/>
                <a:ea typeface="Source Sans 3" pitchFamily="34" charset="-122"/>
                <a:cs typeface="Source Sans 3" pitchFamily="34" charset="-120"/>
              </a:rPr>
              <a:t> command creates a snapshot of all staged changes, permanently recording them in the repository history along with a descriptive message explaining what changed and why. The </a:t>
            </a:r>
            <a:r>
              <a:rPr lang="en-US" sz="1750" dirty="0">
                <a:solidFill>
                  <a:srgbClr val="E2E6E9"/>
                </a:solidFill>
                <a:highlight>
                  <a:srgbClr val="1E1F20"/>
                </a:highlight>
                <a:latin typeface="Consolas" pitchFamily="34" charset="0"/>
                <a:ea typeface="Consolas" pitchFamily="34" charset="-122"/>
                <a:cs typeface="Consolas" pitchFamily="34" charset="-120"/>
              </a:rPr>
              <a:t>git status</a:t>
            </a:r>
            <a:r>
              <a:rPr lang="en-US" sz="1750" dirty="0">
                <a:solidFill>
                  <a:srgbClr val="E2E6E9"/>
                </a:solidFill>
                <a:latin typeface="Source Sans 3" pitchFamily="34" charset="0"/>
                <a:ea typeface="Source Sans 3" pitchFamily="34" charset="-122"/>
                <a:cs typeface="Source Sans 3" pitchFamily="34" charset="-120"/>
              </a:rPr>
              <a:t> command provides current repository state information, showing modified files, staged changes, and untracked files. The </a:t>
            </a:r>
            <a:r>
              <a:rPr lang="en-US" sz="1750" dirty="0">
                <a:solidFill>
                  <a:srgbClr val="E2E6E9"/>
                </a:solidFill>
                <a:highlight>
                  <a:srgbClr val="1E1F20"/>
                </a:highlight>
                <a:latin typeface="Consolas" pitchFamily="34" charset="0"/>
                <a:ea typeface="Consolas" pitchFamily="34" charset="-122"/>
                <a:cs typeface="Consolas" pitchFamily="34" charset="-120"/>
              </a:rPr>
              <a:t>git log</a:t>
            </a:r>
            <a:r>
              <a:rPr lang="en-US" sz="1750" dirty="0">
                <a:solidFill>
                  <a:srgbClr val="E2E6E9"/>
                </a:solidFill>
                <a:latin typeface="Source Sans 3" pitchFamily="34" charset="0"/>
                <a:ea typeface="Source Sans 3" pitchFamily="34" charset="-122"/>
                <a:cs typeface="Source Sans 3" pitchFamily="34" charset="-120"/>
              </a:rPr>
              <a:t> command displays commit history, allowing developers to review project evolution. The </a:t>
            </a:r>
            <a:r>
              <a:rPr lang="en-US" sz="1750" dirty="0">
                <a:solidFill>
                  <a:srgbClr val="E2E6E9"/>
                </a:solidFill>
                <a:highlight>
                  <a:srgbClr val="1E1F20"/>
                </a:highlight>
                <a:latin typeface="Consolas" pitchFamily="34" charset="0"/>
                <a:ea typeface="Consolas" pitchFamily="34" charset="-122"/>
                <a:cs typeface="Consolas" pitchFamily="34" charset="-120"/>
              </a:rPr>
              <a:t>git push</a:t>
            </a:r>
            <a:r>
              <a:rPr lang="en-US" sz="1750" dirty="0">
                <a:solidFill>
                  <a:srgbClr val="E2E6E9"/>
                </a:solidFill>
                <a:latin typeface="Source Sans 3" pitchFamily="34" charset="0"/>
                <a:ea typeface="Source Sans 3" pitchFamily="34" charset="-122"/>
                <a:cs typeface="Source Sans 3" pitchFamily="34" charset="-120"/>
              </a:rPr>
              <a:t> command uploads local commits to a remote repository, whilst </a:t>
            </a:r>
            <a:r>
              <a:rPr lang="en-US" sz="1750" dirty="0">
                <a:solidFill>
                  <a:srgbClr val="E2E6E9"/>
                </a:solidFill>
                <a:highlight>
                  <a:srgbClr val="1E1F20"/>
                </a:highlight>
                <a:latin typeface="Consolas" pitchFamily="34" charset="0"/>
                <a:ea typeface="Consolas" pitchFamily="34" charset="-122"/>
                <a:cs typeface="Consolas" pitchFamily="34" charset="-120"/>
              </a:rPr>
              <a:t>git branch</a:t>
            </a:r>
            <a:r>
              <a:rPr lang="en-US" sz="1750" dirty="0">
                <a:solidFill>
                  <a:srgbClr val="E2E6E9"/>
                </a:solidFill>
                <a:latin typeface="Source Sans 3" pitchFamily="34" charset="0"/>
                <a:ea typeface="Source Sans 3" pitchFamily="34" charset="-122"/>
                <a:cs typeface="Source Sans 3" pitchFamily="34" charset="-120"/>
              </a:rPr>
              <a:t> and </a:t>
            </a:r>
            <a:r>
              <a:rPr lang="en-US" sz="1750" dirty="0">
                <a:solidFill>
                  <a:srgbClr val="E2E6E9"/>
                </a:solidFill>
                <a:highlight>
                  <a:srgbClr val="1E1F20"/>
                </a:highlight>
                <a:latin typeface="Consolas" pitchFamily="34" charset="0"/>
                <a:ea typeface="Consolas" pitchFamily="34" charset="-122"/>
                <a:cs typeface="Consolas" pitchFamily="34" charset="-120"/>
              </a:rPr>
              <a:t>git checkout</a:t>
            </a:r>
            <a:r>
              <a:rPr lang="en-US" sz="1750" dirty="0">
                <a:solidFill>
                  <a:srgbClr val="E2E6E9"/>
                </a:solidFill>
                <a:latin typeface="Source Sans 3" pitchFamily="34" charset="0"/>
                <a:ea typeface="Source Sans 3" pitchFamily="34" charset="-122"/>
                <a:cs typeface="Source Sans 3" pitchFamily="34" charset="-120"/>
              </a:rPr>
              <a:t> enable working on multiple features simultaneously through branching and switching between branches.</a:t>
            </a:r>
            <a:endParaRPr lang="en-US" sz="1750" dirty="0"/>
          </a:p>
        </p:txBody>
      </p:sp>
      <p:pic>
        <p:nvPicPr>
          <p:cNvPr id="13" name="Image 2" descr="preencoded.png"/>
          <p:cNvPicPr>
            <a:picLocks noChangeAspect="1"/>
          </p:cNvPicPr>
          <p:nvPr/>
        </p:nvPicPr>
        <p:blipFill>
          <a:blip r:embed="rId7">
            <a:extLst>
              <a:ext uri="{96DAC541-7B7A-43D3-8B79-37D633B846F1}">
                <asvg:svgBlip xmlns:asvg="http://schemas.microsoft.com/office/drawing/2016/SVG/main" xmlns="" r:embed="rId8"/>
              </a:ext>
            </a:extLst>
          </a:blip>
          <a:stretch>
            <a:fillRect/>
          </a:stretch>
        </p:blipFill>
        <p:spPr>
          <a:xfrm>
            <a:off x="9678710" y="1700809"/>
            <a:ext cx="560189" cy="560190"/>
          </a:xfrm>
          <a:prstGeom prst="rect">
            <a:avLst/>
          </a:prstGeom>
        </p:spPr>
      </p:pic>
      <p:sp>
        <p:nvSpPr>
          <p:cNvPr id="14" name="Text 9"/>
          <p:cNvSpPr/>
          <p:nvPr/>
        </p:nvSpPr>
        <p:spPr>
          <a:xfrm>
            <a:off x="9678710" y="2541034"/>
            <a:ext cx="2546271" cy="318254"/>
          </a:xfrm>
          <a:prstGeom prst="rect">
            <a:avLst/>
          </a:prstGeom>
          <a:noFill/>
          <a:ln/>
        </p:spPr>
        <p:txBody>
          <a:bodyPr wrap="none" lIns="0" tIns="0" rIns="0" bIns="0" rtlCol="0" anchor="t"/>
          <a:lstStyle/>
          <a:p>
            <a:pPr marL="0" indent="0" algn="l">
              <a:lnSpc>
                <a:spcPts val="2500"/>
              </a:lnSpc>
              <a:buNone/>
            </a:pPr>
            <a:r>
              <a:rPr lang="en-US" sz="2000" b="1" dirty="0">
                <a:solidFill>
                  <a:srgbClr val="E2E6E9"/>
                </a:solidFill>
                <a:latin typeface="Montserrat Bold" pitchFamily="34" charset="0"/>
                <a:ea typeface="Montserrat Bold" pitchFamily="34" charset="-122"/>
                <a:cs typeface="Montserrat Bold" pitchFamily="34" charset="-120"/>
              </a:rPr>
              <a:t>GitHub Platform</a:t>
            </a:r>
            <a:endParaRPr lang="en-US" sz="2000" dirty="0"/>
          </a:p>
        </p:txBody>
      </p:sp>
      <p:sp>
        <p:nvSpPr>
          <p:cNvPr id="15" name="Text 10"/>
          <p:cNvSpPr/>
          <p:nvPr/>
        </p:nvSpPr>
        <p:spPr>
          <a:xfrm>
            <a:off x="9678710" y="2993710"/>
            <a:ext cx="4167307" cy="4705592"/>
          </a:xfrm>
          <a:prstGeom prst="rect">
            <a:avLst/>
          </a:prstGeom>
          <a:noFill/>
          <a:ln/>
        </p:spPr>
        <p:txBody>
          <a:bodyPr wrap="square" lIns="0" tIns="0" rIns="0" bIns="0" rtlCol="0" anchor="t"/>
          <a:lstStyle/>
          <a:p>
            <a:pPr marL="0" indent="0" algn="l">
              <a:lnSpc>
                <a:spcPts val="2600"/>
              </a:lnSpc>
              <a:buNone/>
            </a:pPr>
            <a:r>
              <a:rPr lang="en-US" sz="1750" dirty="0">
                <a:solidFill>
                  <a:srgbClr val="E2E6E9"/>
                </a:solidFill>
                <a:latin typeface="Source Sans 3" pitchFamily="34" charset="0"/>
                <a:ea typeface="Source Sans 3" pitchFamily="34" charset="-122"/>
                <a:cs typeface="Source Sans 3" pitchFamily="34" charset="-120"/>
              </a:rPr>
              <a:t>GitHub serves as the cloud-based hosting platform for Git repositories, providing remote storage, collaboration tools, and project management features. Acquired by Microsoft in 2018, GitHub hosts over 100 million repositories and serves as the primary collaboration platform for open-source projects worldwide. For this assignment, GitHub provides essential infrastructure for hosting the Number Guessing Game repository, making it accessible from any computer and demonstrating professional code sharing practices.</a:t>
            </a:r>
            <a:endParaRPr lang="en-US" sz="1750" dirty="0"/>
          </a:p>
        </p:txBody>
      </p:sp>
      <p:sp>
        <p:nvSpPr>
          <p:cNvPr id="16" name="Text 11"/>
          <p:cNvSpPr/>
          <p:nvPr/>
        </p:nvSpPr>
        <p:spPr>
          <a:xfrm>
            <a:off x="9678710" y="7833724"/>
            <a:ext cx="4167307" cy="3361137"/>
          </a:xfrm>
          <a:prstGeom prst="rect">
            <a:avLst/>
          </a:prstGeom>
          <a:noFill/>
          <a:ln/>
        </p:spPr>
        <p:txBody>
          <a:bodyPr wrap="square" lIns="0" tIns="0" rIns="0" bIns="0" rtlCol="0" anchor="t"/>
          <a:lstStyle/>
          <a:p>
            <a:pPr marL="0" indent="0" algn="l">
              <a:lnSpc>
                <a:spcPts val="2600"/>
              </a:lnSpc>
              <a:buNone/>
            </a:pPr>
            <a:r>
              <a:rPr lang="en-US" sz="1750" dirty="0">
                <a:solidFill>
                  <a:srgbClr val="E2E6E9"/>
                </a:solidFill>
                <a:latin typeface="Source Sans 3" pitchFamily="34" charset="0"/>
                <a:ea typeface="Source Sans 3" pitchFamily="34" charset="-122"/>
                <a:cs typeface="Source Sans 3" pitchFamily="34" charset="-120"/>
              </a:rPr>
              <a:t>Creating a repository on GitHub involves navigating to the platform, clicking "New Repository", and providing a repository name and optional description. The repository can be initialised with a README file, .gitignore template, and licence. Once created, GitHub provides URLs for connecting local Git repositories to the remote, using either HTTPS or SSH protocols for authentication.</a:t>
            </a:r>
            <a:endParaRPr lang="en-US" sz="1750" dirty="0"/>
          </a:p>
        </p:txBody>
      </p:sp>
      <p:sp>
        <p:nvSpPr>
          <p:cNvPr id="17" name="Text 12"/>
          <p:cNvSpPr/>
          <p:nvPr/>
        </p:nvSpPr>
        <p:spPr>
          <a:xfrm>
            <a:off x="9678710" y="11329283"/>
            <a:ext cx="4167307" cy="5713933"/>
          </a:xfrm>
          <a:prstGeom prst="rect">
            <a:avLst/>
          </a:prstGeom>
          <a:noFill/>
          <a:ln/>
        </p:spPr>
        <p:txBody>
          <a:bodyPr wrap="square" lIns="0" tIns="0" rIns="0" bIns="0" rtlCol="0" anchor="t"/>
          <a:lstStyle/>
          <a:p>
            <a:pPr marL="0" indent="0" algn="l">
              <a:lnSpc>
                <a:spcPts val="2600"/>
              </a:lnSpc>
              <a:buNone/>
            </a:pPr>
            <a:r>
              <a:rPr lang="en-US" sz="1750" dirty="0">
                <a:solidFill>
                  <a:srgbClr val="E2E6E9"/>
                </a:solidFill>
                <a:latin typeface="Source Sans 3" pitchFamily="34" charset="0"/>
                <a:ea typeface="Source Sans 3" pitchFamily="34" charset="-122"/>
                <a:cs typeface="Source Sans 3" pitchFamily="34" charset="-120"/>
              </a:rPr>
              <a:t>The benefits of GitHub extend beyond simple backup. Version history preservation means every commit remains accessible indefinitely, allowing developers to review how code evolved, identify when bugs were introduced, and revert problematic changes. Collaboration features including pull requests, code reviews, and issue tracking facilitate team development. The platform's social aspects—starring repositories, following developers, contributing to open source—create networking opportunities and demonstrate coding abilities to potential employers. For students, GitHub serves as a portfolio showcasing their projects, skills, and commitment to professional development practices.</a:t>
            </a:r>
            <a:endParaRPr lang="en-US" sz="1750" dirty="0"/>
          </a:p>
        </p:txBody>
      </p:sp>
      <p:sp>
        <p:nvSpPr>
          <p:cNvPr id="18" name="Rectangle: Rounded Corners 17">
            <a:extLst>
              <a:ext uri="{FF2B5EF4-FFF2-40B4-BE49-F238E27FC236}">
                <a16:creationId xmlns:a16="http://schemas.microsoft.com/office/drawing/2014/main" xmlns="" id="{27C6B706-F41E-E738-4AA9-68DFF1D8EA89}"/>
              </a:ext>
            </a:extLst>
          </p:cNvPr>
          <p:cNvSpPr/>
          <p:nvPr/>
        </p:nvSpPr>
        <p:spPr>
          <a:xfrm>
            <a:off x="12834492" y="20169427"/>
            <a:ext cx="1739991" cy="421019"/>
          </a:xfrm>
          <a:prstGeom prst="roundRect">
            <a:avLst/>
          </a:prstGeom>
          <a:solidFill>
            <a:srgbClr val="111213"/>
          </a:solidFill>
          <a:ln>
            <a:solidFill>
              <a:srgbClr val="11121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511969" y="402193"/>
            <a:ext cx="5482709" cy="415528"/>
          </a:xfrm>
          <a:prstGeom prst="rect">
            <a:avLst/>
          </a:prstGeom>
          <a:noFill/>
          <a:ln/>
        </p:spPr>
        <p:txBody>
          <a:bodyPr wrap="none" lIns="0" tIns="0" rIns="0" bIns="0" rtlCol="0" anchor="t"/>
          <a:lstStyle/>
          <a:p>
            <a:pPr marL="0" indent="0" algn="l">
              <a:lnSpc>
                <a:spcPts val="3250"/>
              </a:lnSpc>
              <a:buNone/>
            </a:pPr>
            <a:r>
              <a:rPr lang="en-US" sz="2600" b="1" dirty="0">
                <a:solidFill>
                  <a:srgbClr val="FFFFFF"/>
                </a:solidFill>
                <a:latin typeface="Montserrat Bold" pitchFamily="34" charset="0"/>
                <a:ea typeface="Montserrat Bold" pitchFamily="34" charset="-122"/>
                <a:cs typeface="Montserrat Bold" pitchFamily="34" charset="-120"/>
              </a:rPr>
              <a:t>3. Source Code Implementation</a:t>
            </a:r>
            <a:endParaRPr lang="en-US" sz="2600" dirty="0"/>
          </a:p>
        </p:txBody>
      </p:sp>
      <p:sp>
        <p:nvSpPr>
          <p:cNvPr id="3" name="Text 1"/>
          <p:cNvSpPr/>
          <p:nvPr/>
        </p:nvSpPr>
        <p:spPr>
          <a:xfrm>
            <a:off x="511969" y="1183244"/>
            <a:ext cx="3577233" cy="249198"/>
          </a:xfrm>
          <a:prstGeom prst="rect">
            <a:avLst/>
          </a:prstGeom>
          <a:noFill/>
          <a:ln/>
        </p:spPr>
        <p:txBody>
          <a:bodyPr wrap="none" lIns="0" tIns="0" rIns="0" bIns="0" rtlCol="0" anchor="t"/>
          <a:lstStyle/>
          <a:p>
            <a:pPr marL="0" indent="0" algn="l">
              <a:lnSpc>
                <a:spcPts val="1950"/>
              </a:lnSpc>
              <a:buNone/>
            </a:pPr>
            <a:r>
              <a:rPr lang="en-US" sz="1550" b="1" dirty="0">
                <a:solidFill>
                  <a:srgbClr val="FFFFFF"/>
                </a:solidFill>
                <a:latin typeface="Montserrat Bold" pitchFamily="34" charset="0"/>
                <a:ea typeface="Montserrat Bold" pitchFamily="34" charset="-122"/>
                <a:cs typeface="Montserrat Bold" pitchFamily="34" charset="-120"/>
              </a:rPr>
              <a:t>Complete Python Implementation</a:t>
            </a:r>
            <a:endParaRPr lang="en-US" sz="1550" dirty="0"/>
          </a:p>
        </p:txBody>
      </p:sp>
      <p:sp>
        <p:nvSpPr>
          <p:cNvPr id="4" name="Text 2"/>
          <p:cNvSpPr/>
          <p:nvPr/>
        </p:nvSpPr>
        <p:spPr>
          <a:xfrm>
            <a:off x="511969" y="1578651"/>
            <a:ext cx="6624757" cy="1104782"/>
          </a:xfrm>
          <a:prstGeom prst="rect">
            <a:avLst/>
          </a:prstGeom>
          <a:noFill/>
          <a:ln/>
        </p:spPr>
        <p:txBody>
          <a:bodyPr wrap="square" lIns="0" tIns="0" rIns="0" bIns="0" rtlCol="0" anchor="t"/>
          <a:lstStyle/>
          <a:p>
            <a:pPr marL="0" indent="0" algn="l">
              <a:lnSpc>
                <a:spcPts val="1700"/>
              </a:lnSpc>
              <a:buNone/>
            </a:pPr>
            <a:r>
              <a:rPr lang="en-US" sz="1150" dirty="0">
                <a:solidFill>
                  <a:srgbClr val="E2E6E9"/>
                </a:solidFill>
                <a:latin typeface="Source Sans 3" pitchFamily="34" charset="0"/>
                <a:ea typeface="Source Sans 3" pitchFamily="34" charset="-122"/>
                <a:cs typeface="Source Sans 3" pitchFamily="34" charset="-120"/>
              </a:rPr>
              <a:t>The Number Guessing Game implementation demonstrates fundamental Python programming concepts whilst maintaining clean, readable code structure. The application begins by importing the </a:t>
            </a:r>
            <a:r>
              <a:rPr lang="en-US" sz="1150" dirty="0">
                <a:solidFill>
                  <a:srgbClr val="E2E6E9"/>
                </a:solidFill>
                <a:highlight>
                  <a:srgbClr val="1E1F20"/>
                </a:highlight>
                <a:latin typeface="Consolas" pitchFamily="34" charset="0"/>
                <a:ea typeface="Consolas" pitchFamily="34" charset="-122"/>
                <a:cs typeface="Consolas" pitchFamily="34" charset="-120"/>
              </a:rPr>
              <a:t>random</a:t>
            </a:r>
            <a:r>
              <a:rPr lang="en-US" sz="1150" dirty="0">
                <a:solidFill>
                  <a:srgbClr val="E2E6E9"/>
                </a:solidFill>
                <a:latin typeface="Source Sans 3" pitchFamily="34" charset="0"/>
                <a:ea typeface="Source Sans 3" pitchFamily="34" charset="-122"/>
                <a:cs typeface="Source Sans 3" pitchFamily="34" charset="-120"/>
              </a:rPr>
              <a:t> module, Python's standard library tool for generating pseudo-random numbers. This module provides various functions for random selection, number generation, and sampling operations essential for games, simulations, and statistical applications.</a:t>
            </a:r>
            <a:endParaRPr lang="en-US" sz="1150" dirty="0"/>
          </a:p>
        </p:txBody>
      </p:sp>
      <p:sp>
        <p:nvSpPr>
          <p:cNvPr id="5" name="Text 3"/>
          <p:cNvSpPr/>
          <p:nvPr/>
        </p:nvSpPr>
        <p:spPr>
          <a:xfrm>
            <a:off x="511969" y="2814997"/>
            <a:ext cx="6624757" cy="885350"/>
          </a:xfrm>
          <a:prstGeom prst="rect">
            <a:avLst/>
          </a:prstGeom>
          <a:noFill/>
          <a:ln/>
        </p:spPr>
        <p:txBody>
          <a:bodyPr wrap="square" lIns="0" tIns="0" rIns="0" bIns="0" rtlCol="0" anchor="t"/>
          <a:lstStyle/>
          <a:p>
            <a:pPr marL="0" indent="0" algn="l">
              <a:lnSpc>
                <a:spcPts val="1700"/>
              </a:lnSpc>
              <a:buNone/>
            </a:pPr>
            <a:r>
              <a:rPr lang="en-US" sz="1150" dirty="0">
                <a:solidFill>
                  <a:srgbClr val="E2E6E9"/>
                </a:solidFill>
                <a:latin typeface="Source Sans 3" pitchFamily="34" charset="0"/>
                <a:ea typeface="Source Sans 3" pitchFamily="34" charset="-122"/>
                <a:cs typeface="Source Sans 3" pitchFamily="34" charset="-120"/>
              </a:rPr>
              <a:t>The main game logic resides within the </a:t>
            </a:r>
            <a:r>
              <a:rPr lang="en-US" sz="1150" dirty="0">
                <a:solidFill>
                  <a:srgbClr val="E2E6E9"/>
                </a:solidFill>
                <a:highlight>
                  <a:srgbClr val="1E1F20"/>
                </a:highlight>
                <a:latin typeface="Consolas" pitchFamily="34" charset="0"/>
                <a:ea typeface="Consolas" pitchFamily="34" charset="-122"/>
                <a:cs typeface="Consolas" pitchFamily="34" charset="-120"/>
              </a:rPr>
              <a:t>number_guessing_game()</a:t>
            </a:r>
            <a:r>
              <a:rPr lang="en-US" sz="1150" dirty="0">
                <a:solidFill>
                  <a:srgbClr val="E2E6E9"/>
                </a:solidFill>
                <a:latin typeface="Source Sans 3" pitchFamily="34" charset="0"/>
                <a:ea typeface="Source Sans 3" pitchFamily="34" charset="-122"/>
                <a:cs typeface="Source Sans 3" pitchFamily="34" charset="-120"/>
              </a:rPr>
              <a:t> function, which encapsulates all game behaviour. This function-based approach promotes code organisation, reusability, and testing. The docstring immediately following the function definition provides documentation explaining the function's purpose, behaviour, and usage—a professional practice that aids code maintenance and collaboration.</a:t>
            </a:r>
            <a:endParaRPr lang="en-US" sz="1150" dirty="0"/>
          </a:p>
        </p:txBody>
      </p:sp>
      <p:pic>
        <p:nvPicPr>
          <p:cNvPr id="6" name="Image 0" descr="preencoded.png"/>
          <p:cNvPicPr>
            <a:picLocks noChangeAspect="1"/>
          </p:cNvPicPr>
          <p:nvPr/>
        </p:nvPicPr>
        <p:blipFill>
          <a:blip r:embed="rId3"/>
          <a:stretch>
            <a:fillRect/>
          </a:stretch>
        </p:blipFill>
        <p:spPr>
          <a:xfrm>
            <a:off x="511969" y="3864891"/>
            <a:ext cx="5406866" cy="3517109"/>
          </a:xfrm>
          <a:prstGeom prst="rect">
            <a:avLst/>
          </a:prstGeom>
        </p:spPr>
      </p:pic>
      <p:sp>
        <p:nvSpPr>
          <p:cNvPr id="7" name="Shape 4"/>
          <p:cNvSpPr/>
          <p:nvPr/>
        </p:nvSpPr>
        <p:spPr>
          <a:xfrm>
            <a:off x="7501057" y="1201580"/>
            <a:ext cx="6624757" cy="1450778"/>
          </a:xfrm>
          <a:prstGeom prst="roundRect">
            <a:avLst>
              <a:gd name="adj" fmla="val 1512"/>
            </a:avLst>
          </a:prstGeom>
          <a:solidFill>
            <a:srgbClr val="303132"/>
          </a:solidFill>
          <a:ln/>
        </p:spPr>
      </p:sp>
      <p:sp>
        <p:nvSpPr>
          <p:cNvPr id="8" name="Shape 5"/>
          <p:cNvSpPr/>
          <p:nvPr/>
        </p:nvSpPr>
        <p:spPr>
          <a:xfrm>
            <a:off x="7647265" y="1347789"/>
            <a:ext cx="438745" cy="438746"/>
          </a:xfrm>
          <a:prstGeom prst="roundRect">
            <a:avLst>
              <a:gd name="adj" fmla="val 20839179"/>
            </a:avLst>
          </a:prstGeom>
          <a:solidFill>
            <a:srgbClr val="FFFFFF"/>
          </a:solidFill>
          <a:ln/>
        </p:spPr>
      </p:sp>
      <p:pic>
        <p:nvPicPr>
          <p:cNvPr id="9" name="Image 1" descr="preencoded.png"/>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7767876" y="1468399"/>
            <a:ext cx="197406" cy="197406"/>
          </a:xfrm>
          <a:prstGeom prst="rect">
            <a:avLst/>
          </a:prstGeom>
        </p:spPr>
      </p:pic>
      <p:sp>
        <p:nvSpPr>
          <p:cNvPr id="10" name="Text 6"/>
          <p:cNvSpPr/>
          <p:nvPr/>
        </p:nvSpPr>
        <p:spPr>
          <a:xfrm>
            <a:off x="7647265" y="1932743"/>
            <a:ext cx="1662232" cy="207764"/>
          </a:xfrm>
          <a:prstGeom prst="rect">
            <a:avLst/>
          </a:prstGeom>
          <a:noFill/>
          <a:ln/>
        </p:spPr>
        <p:txBody>
          <a:bodyPr wrap="none" lIns="0" tIns="0" rIns="0" bIns="0" rtlCol="0" anchor="t"/>
          <a:lstStyle/>
          <a:p>
            <a:pPr marL="0" indent="0" algn="l">
              <a:lnSpc>
                <a:spcPts val="1600"/>
              </a:lnSpc>
              <a:buNone/>
            </a:pPr>
            <a:r>
              <a:rPr lang="en-US" sz="1300" b="1" dirty="0">
                <a:solidFill>
                  <a:srgbClr val="E2E6E9"/>
                </a:solidFill>
                <a:latin typeface="Montserrat Bold" pitchFamily="34" charset="0"/>
                <a:ea typeface="Montserrat Bold" pitchFamily="34" charset="-122"/>
                <a:cs typeface="Montserrat Bold" pitchFamily="34" charset="-120"/>
              </a:rPr>
              <a:t>Random Module</a:t>
            </a:r>
            <a:endParaRPr lang="en-US" sz="1300" dirty="0"/>
          </a:p>
        </p:txBody>
      </p:sp>
      <p:sp>
        <p:nvSpPr>
          <p:cNvPr id="11" name="Text 7"/>
          <p:cNvSpPr/>
          <p:nvPr/>
        </p:nvSpPr>
        <p:spPr>
          <a:xfrm>
            <a:off x="7647265" y="2286716"/>
            <a:ext cx="6332339" cy="219432"/>
          </a:xfrm>
          <a:prstGeom prst="rect">
            <a:avLst/>
          </a:prstGeom>
          <a:noFill/>
          <a:ln/>
        </p:spPr>
        <p:txBody>
          <a:bodyPr wrap="none" lIns="0" tIns="0" rIns="0" bIns="0" rtlCol="0" anchor="t"/>
          <a:lstStyle/>
          <a:p>
            <a:pPr marL="0" indent="0" algn="l">
              <a:lnSpc>
                <a:spcPts val="1700"/>
              </a:lnSpc>
              <a:buNone/>
            </a:pPr>
            <a:r>
              <a:rPr lang="en-US" sz="1150" dirty="0">
                <a:solidFill>
                  <a:srgbClr val="E2E6E9"/>
                </a:solidFill>
                <a:latin typeface="Source Sans 3" pitchFamily="34" charset="0"/>
                <a:ea typeface="Source Sans 3" pitchFamily="34" charset="-122"/>
                <a:cs typeface="Source Sans 3" pitchFamily="34" charset="-120"/>
              </a:rPr>
              <a:t>Generates unpredictable numbers using Python's random.randint() function</a:t>
            </a:r>
            <a:endParaRPr lang="en-US" sz="1150" dirty="0"/>
          </a:p>
        </p:txBody>
      </p:sp>
      <p:sp>
        <p:nvSpPr>
          <p:cNvPr id="12" name="Shape 8"/>
          <p:cNvSpPr/>
          <p:nvPr/>
        </p:nvSpPr>
        <p:spPr>
          <a:xfrm>
            <a:off x="7501057" y="2798566"/>
            <a:ext cx="6624757" cy="1450778"/>
          </a:xfrm>
          <a:prstGeom prst="roundRect">
            <a:avLst>
              <a:gd name="adj" fmla="val 1512"/>
            </a:avLst>
          </a:prstGeom>
          <a:solidFill>
            <a:srgbClr val="303132"/>
          </a:solidFill>
          <a:ln/>
        </p:spPr>
      </p:sp>
      <p:sp>
        <p:nvSpPr>
          <p:cNvPr id="13" name="Shape 9"/>
          <p:cNvSpPr/>
          <p:nvPr/>
        </p:nvSpPr>
        <p:spPr>
          <a:xfrm>
            <a:off x="7647265" y="2944775"/>
            <a:ext cx="438745" cy="438746"/>
          </a:xfrm>
          <a:prstGeom prst="roundRect">
            <a:avLst>
              <a:gd name="adj" fmla="val 20839179"/>
            </a:avLst>
          </a:prstGeom>
          <a:solidFill>
            <a:srgbClr val="FFFFFF"/>
          </a:solidFill>
          <a:ln/>
        </p:spPr>
      </p:sp>
      <p:pic>
        <p:nvPicPr>
          <p:cNvPr id="14" name="Image 2" descr="preencoded.png"/>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7767876" y="3065386"/>
            <a:ext cx="197406" cy="197406"/>
          </a:xfrm>
          <a:prstGeom prst="rect">
            <a:avLst/>
          </a:prstGeom>
        </p:spPr>
      </p:pic>
      <p:sp>
        <p:nvSpPr>
          <p:cNvPr id="15" name="Text 10"/>
          <p:cNvSpPr/>
          <p:nvPr/>
        </p:nvSpPr>
        <p:spPr>
          <a:xfrm>
            <a:off x="7647265" y="3529730"/>
            <a:ext cx="1662232" cy="207764"/>
          </a:xfrm>
          <a:prstGeom prst="rect">
            <a:avLst/>
          </a:prstGeom>
          <a:noFill/>
          <a:ln/>
        </p:spPr>
        <p:txBody>
          <a:bodyPr wrap="none" lIns="0" tIns="0" rIns="0" bIns="0" rtlCol="0" anchor="t"/>
          <a:lstStyle/>
          <a:p>
            <a:pPr marL="0" indent="0" algn="l">
              <a:lnSpc>
                <a:spcPts val="1600"/>
              </a:lnSpc>
              <a:buNone/>
            </a:pPr>
            <a:r>
              <a:rPr lang="en-US" sz="1300" b="1" dirty="0">
                <a:solidFill>
                  <a:srgbClr val="E2E6E9"/>
                </a:solidFill>
                <a:latin typeface="Montserrat Bold" pitchFamily="34" charset="0"/>
                <a:ea typeface="Montserrat Bold" pitchFamily="34" charset="-122"/>
                <a:cs typeface="Montserrat Bold" pitchFamily="34" charset="-120"/>
              </a:rPr>
              <a:t>Game Loop</a:t>
            </a:r>
            <a:endParaRPr lang="en-US" sz="1300" dirty="0"/>
          </a:p>
        </p:txBody>
      </p:sp>
      <p:sp>
        <p:nvSpPr>
          <p:cNvPr id="16" name="Text 11"/>
          <p:cNvSpPr/>
          <p:nvPr/>
        </p:nvSpPr>
        <p:spPr>
          <a:xfrm>
            <a:off x="7647265" y="3883703"/>
            <a:ext cx="6332339" cy="219432"/>
          </a:xfrm>
          <a:prstGeom prst="rect">
            <a:avLst/>
          </a:prstGeom>
          <a:noFill/>
          <a:ln/>
        </p:spPr>
        <p:txBody>
          <a:bodyPr wrap="none" lIns="0" tIns="0" rIns="0" bIns="0" rtlCol="0" anchor="t"/>
          <a:lstStyle/>
          <a:p>
            <a:pPr marL="0" indent="0" algn="l">
              <a:lnSpc>
                <a:spcPts val="1700"/>
              </a:lnSpc>
              <a:buNone/>
            </a:pPr>
            <a:r>
              <a:rPr lang="en-US" sz="1150" dirty="0">
                <a:solidFill>
                  <a:srgbClr val="E2E6E9"/>
                </a:solidFill>
                <a:latin typeface="Source Sans 3" pitchFamily="34" charset="0"/>
                <a:ea typeface="Source Sans 3" pitchFamily="34" charset="-122"/>
                <a:cs typeface="Source Sans 3" pitchFamily="34" charset="-120"/>
              </a:rPr>
              <a:t>Implements while loops for replay and guessing functionality</a:t>
            </a:r>
            <a:endParaRPr lang="en-US" sz="1150" dirty="0"/>
          </a:p>
        </p:txBody>
      </p:sp>
      <p:sp>
        <p:nvSpPr>
          <p:cNvPr id="17" name="Shape 12"/>
          <p:cNvSpPr/>
          <p:nvPr/>
        </p:nvSpPr>
        <p:spPr>
          <a:xfrm>
            <a:off x="7501057" y="4395553"/>
            <a:ext cx="6624757" cy="1450778"/>
          </a:xfrm>
          <a:prstGeom prst="roundRect">
            <a:avLst>
              <a:gd name="adj" fmla="val 1512"/>
            </a:avLst>
          </a:prstGeom>
          <a:solidFill>
            <a:srgbClr val="303132"/>
          </a:solidFill>
          <a:ln/>
        </p:spPr>
      </p:sp>
      <p:sp>
        <p:nvSpPr>
          <p:cNvPr id="18" name="Shape 13"/>
          <p:cNvSpPr/>
          <p:nvPr/>
        </p:nvSpPr>
        <p:spPr>
          <a:xfrm>
            <a:off x="7647265" y="4541762"/>
            <a:ext cx="438745" cy="438746"/>
          </a:xfrm>
          <a:prstGeom prst="roundRect">
            <a:avLst>
              <a:gd name="adj" fmla="val 20839179"/>
            </a:avLst>
          </a:prstGeom>
          <a:solidFill>
            <a:srgbClr val="FFFFFF"/>
          </a:solidFill>
          <a:ln/>
        </p:spPr>
      </p:sp>
      <p:pic>
        <p:nvPicPr>
          <p:cNvPr id="19" name="Image 3" descr="preencoded.png"/>
          <p:cNvPicPr>
            <a:picLocks noChangeAspect="1"/>
          </p:cNvPicPr>
          <p:nvPr/>
        </p:nvPicPr>
        <p:blipFill>
          <a:blip r:embed="rId8">
            <a:extLst>
              <a:ext uri="{96DAC541-7B7A-43D3-8B79-37D633B846F1}">
                <asvg:svgBlip xmlns:asvg="http://schemas.microsoft.com/office/drawing/2016/SVG/main" xmlns="" r:embed="rId9"/>
              </a:ext>
            </a:extLst>
          </a:blip>
          <a:stretch>
            <a:fillRect/>
          </a:stretch>
        </p:blipFill>
        <p:spPr>
          <a:xfrm>
            <a:off x="7767876" y="4662372"/>
            <a:ext cx="197406" cy="197406"/>
          </a:xfrm>
          <a:prstGeom prst="rect">
            <a:avLst/>
          </a:prstGeom>
        </p:spPr>
      </p:pic>
      <p:sp>
        <p:nvSpPr>
          <p:cNvPr id="20" name="Text 14"/>
          <p:cNvSpPr/>
          <p:nvPr/>
        </p:nvSpPr>
        <p:spPr>
          <a:xfrm>
            <a:off x="7647265" y="5126717"/>
            <a:ext cx="1662232" cy="207764"/>
          </a:xfrm>
          <a:prstGeom prst="rect">
            <a:avLst/>
          </a:prstGeom>
          <a:noFill/>
          <a:ln/>
        </p:spPr>
        <p:txBody>
          <a:bodyPr wrap="none" lIns="0" tIns="0" rIns="0" bIns="0" rtlCol="0" anchor="t"/>
          <a:lstStyle/>
          <a:p>
            <a:pPr marL="0" indent="0" algn="l">
              <a:lnSpc>
                <a:spcPts val="1600"/>
              </a:lnSpc>
              <a:buNone/>
            </a:pPr>
            <a:r>
              <a:rPr lang="en-US" sz="1300" b="1" dirty="0">
                <a:solidFill>
                  <a:srgbClr val="E2E6E9"/>
                </a:solidFill>
                <a:latin typeface="Montserrat Bold" pitchFamily="34" charset="0"/>
                <a:ea typeface="Montserrat Bold" pitchFamily="34" charset="-122"/>
                <a:cs typeface="Montserrat Bold" pitchFamily="34" charset="-120"/>
              </a:rPr>
              <a:t>Error Handling</a:t>
            </a:r>
            <a:endParaRPr lang="en-US" sz="1300" dirty="0"/>
          </a:p>
        </p:txBody>
      </p:sp>
      <p:sp>
        <p:nvSpPr>
          <p:cNvPr id="21" name="Text 15"/>
          <p:cNvSpPr/>
          <p:nvPr/>
        </p:nvSpPr>
        <p:spPr>
          <a:xfrm>
            <a:off x="7647265" y="5480690"/>
            <a:ext cx="6332339" cy="219432"/>
          </a:xfrm>
          <a:prstGeom prst="rect">
            <a:avLst/>
          </a:prstGeom>
          <a:noFill/>
          <a:ln/>
        </p:spPr>
        <p:txBody>
          <a:bodyPr wrap="none" lIns="0" tIns="0" rIns="0" bIns="0" rtlCol="0" anchor="t"/>
          <a:lstStyle/>
          <a:p>
            <a:pPr marL="0" indent="0" algn="l">
              <a:lnSpc>
                <a:spcPts val="1700"/>
              </a:lnSpc>
              <a:buNone/>
            </a:pPr>
            <a:r>
              <a:rPr lang="en-US" sz="1150" dirty="0">
                <a:solidFill>
                  <a:srgbClr val="E2E6E9"/>
                </a:solidFill>
                <a:latin typeface="Source Sans 3" pitchFamily="34" charset="0"/>
                <a:ea typeface="Source Sans 3" pitchFamily="34" charset="-122"/>
                <a:cs typeface="Source Sans 3" pitchFamily="34" charset="-120"/>
              </a:rPr>
              <a:t>Try-except blocks validate input and handle exceptions gracefully</a:t>
            </a:r>
            <a:endParaRPr lang="en-US" sz="1150" dirty="0"/>
          </a:p>
        </p:txBody>
      </p:sp>
      <p:sp>
        <p:nvSpPr>
          <p:cNvPr id="22" name="Shape 16"/>
          <p:cNvSpPr/>
          <p:nvPr/>
        </p:nvSpPr>
        <p:spPr>
          <a:xfrm>
            <a:off x="7501057" y="5992540"/>
            <a:ext cx="6624757" cy="1450778"/>
          </a:xfrm>
          <a:prstGeom prst="roundRect">
            <a:avLst>
              <a:gd name="adj" fmla="val 1512"/>
            </a:avLst>
          </a:prstGeom>
          <a:solidFill>
            <a:srgbClr val="303132"/>
          </a:solidFill>
          <a:ln/>
        </p:spPr>
      </p:sp>
      <p:sp>
        <p:nvSpPr>
          <p:cNvPr id="23" name="Shape 17"/>
          <p:cNvSpPr/>
          <p:nvPr/>
        </p:nvSpPr>
        <p:spPr>
          <a:xfrm>
            <a:off x="7647265" y="6138749"/>
            <a:ext cx="438745" cy="438746"/>
          </a:xfrm>
          <a:prstGeom prst="roundRect">
            <a:avLst>
              <a:gd name="adj" fmla="val 20839179"/>
            </a:avLst>
          </a:prstGeom>
          <a:solidFill>
            <a:srgbClr val="FFFFFF"/>
          </a:solidFill>
          <a:ln/>
        </p:spPr>
      </p:sp>
      <p:pic>
        <p:nvPicPr>
          <p:cNvPr id="24" name="Image 4" descr="preencoded.png"/>
          <p:cNvPicPr>
            <a:picLocks noChangeAspect="1"/>
          </p:cNvPicPr>
          <p:nvPr/>
        </p:nvPicPr>
        <p:blipFill>
          <a:blip r:embed="rId10">
            <a:extLst>
              <a:ext uri="{96DAC541-7B7A-43D3-8B79-37D633B846F1}">
                <asvg:svgBlip xmlns:asvg="http://schemas.microsoft.com/office/drawing/2016/SVG/main" xmlns="" r:embed="rId11"/>
              </a:ext>
            </a:extLst>
          </a:blip>
          <a:stretch>
            <a:fillRect/>
          </a:stretch>
        </p:blipFill>
        <p:spPr>
          <a:xfrm>
            <a:off x="7767876" y="6259359"/>
            <a:ext cx="197406" cy="197406"/>
          </a:xfrm>
          <a:prstGeom prst="rect">
            <a:avLst/>
          </a:prstGeom>
        </p:spPr>
      </p:pic>
      <p:sp>
        <p:nvSpPr>
          <p:cNvPr id="25" name="Text 18"/>
          <p:cNvSpPr/>
          <p:nvPr/>
        </p:nvSpPr>
        <p:spPr>
          <a:xfrm>
            <a:off x="7647265" y="6723703"/>
            <a:ext cx="1662232" cy="207764"/>
          </a:xfrm>
          <a:prstGeom prst="rect">
            <a:avLst/>
          </a:prstGeom>
          <a:noFill/>
          <a:ln/>
        </p:spPr>
        <p:txBody>
          <a:bodyPr wrap="none" lIns="0" tIns="0" rIns="0" bIns="0" rtlCol="0" anchor="t"/>
          <a:lstStyle/>
          <a:p>
            <a:pPr marL="0" indent="0" algn="l">
              <a:lnSpc>
                <a:spcPts val="1600"/>
              </a:lnSpc>
              <a:buNone/>
            </a:pPr>
            <a:r>
              <a:rPr lang="en-US" sz="1300" b="1" dirty="0">
                <a:solidFill>
                  <a:srgbClr val="E2E6E9"/>
                </a:solidFill>
                <a:latin typeface="Montserrat Bold" pitchFamily="34" charset="0"/>
                <a:ea typeface="Montserrat Bold" pitchFamily="34" charset="-122"/>
                <a:cs typeface="Montserrat Bold" pitchFamily="34" charset="-120"/>
              </a:rPr>
              <a:t>Rating System</a:t>
            </a:r>
            <a:endParaRPr lang="en-US" sz="1300" dirty="0"/>
          </a:p>
        </p:txBody>
      </p:sp>
      <p:sp>
        <p:nvSpPr>
          <p:cNvPr id="26" name="Text 19"/>
          <p:cNvSpPr/>
          <p:nvPr/>
        </p:nvSpPr>
        <p:spPr>
          <a:xfrm>
            <a:off x="7647265" y="7077676"/>
            <a:ext cx="6332339" cy="219432"/>
          </a:xfrm>
          <a:prstGeom prst="rect">
            <a:avLst/>
          </a:prstGeom>
          <a:noFill/>
          <a:ln/>
        </p:spPr>
        <p:txBody>
          <a:bodyPr wrap="none" lIns="0" tIns="0" rIns="0" bIns="0" rtlCol="0" anchor="t"/>
          <a:lstStyle/>
          <a:p>
            <a:pPr marL="0" indent="0" algn="l">
              <a:lnSpc>
                <a:spcPts val="1700"/>
              </a:lnSpc>
              <a:buNone/>
            </a:pPr>
            <a:r>
              <a:rPr lang="en-US" sz="1150" dirty="0">
                <a:solidFill>
                  <a:srgbClr val="E2E6E9"/>
                </a:solidFill>
                <a:latin typeface="Source Sans 3" pitchFamily="34" charset="0"/>
                <a:ea typeface="Source Sans 3" pitchFamily="34" charset="-122"/>
                <a:cs typeface="Source Sans 3" pitchFamily="34" charset="-120"/>
              </a:rPr>
              <a:t>Evaluates performance based on attempts with conditional logic</a:t>
            </a:r>
            <a:endParaRPr lang="en-US" sz="1150" dirty="0"/>
          </a:p>
        </p:txBody>
      </p:sp>
      <p:sp>
        <p:nvSpPr>
          <p:cNvPr id="27" name="Shape 20"/>
          <p:cNvSpPr/>
          <p:nvPr/>
        </p:nvSpPr>
        <p:spPr>
          <a:xfrm>
            <a:off x="511969" y="7772407"/>
            <a:ext cx="13606343" cy="12068662"/>
          </a:xfrm>
          <a:prstGeom prst="roundRect">
            <a:avLst>
              <a:gd name="adj" fmla="val 182"/>
            </a:avLst>
          </a:prstGeom>
          <a:solidFill>
            <a:srgbClr val="1E1F20"/>
          </a:solidFill>
          <a:ln/>
        </p:spPr>
      </p:sp>
      <p:sp>
        <p:nvSpPr>
          <p:cNvPr id="28" name="Shape 21"/>
          <p:cNvSpPr/>
          <p:nvPr/>
        </p:nvSpPr>
        <p:spPr>
          <a:xfrm>
            <a:off x="504706" y="7772407"/>
            <a:ext cx="13620869" cy="12068662"/>
          </a:xfrm>
          <a:prstGeom prst="roundRect">
            <a:avLst>
              <a:gd name="adj" fmla="val 182"/>
            </a:avLst>
          </a:prstGeom>
          <a:solidFill>
            <a:srgbClr val="1E1F20"/>
          </a:solidFill>
          <a:ln/>
        </p:spPr>
      </p:sp>
      <p:sp>
        <p:nvSpPr>
          <p:cNvPr id="29" name="Text 22"/>
          <p:cNvSpPr/>
          <p:nvPr/>
        </p:nvSpPr>
        <p:spPr>
          <a:xfrm>
            <a:off x="650915" y="7882063"/>
            <a:ext cx="13328452" cy="11849348"/>
          </a:xfrm>
          <a:prstGeom prst="rect">
            <a:avLst/>
          </a:prstGeom>
          <a:noFill/>
          <a:ln/>
        </p:spPr>
        <p:txBody>
          <a:bodyPr wrap="square" lIns="0" tIns="0" rIns="0" bIns="0" rtlCol="0" anchor="t"/>
          <a:lstStyle/>
          <a:p>
            <a:pPr marL="0" indent="0" algn="l">
              <a:lnSpc>
                <a:spcPts val="1700"/>
              </a:lnSpc>
              <a:buNone/>
            </a:pPr>
            <a:r>
              <a:rPr lang="en-US" sz="1150" dirty="0">
                <a:solidFill>
                  <a:srgbClr val="E2E6E9"/>
                </a:solidFill>
                <a:highlight>
                  <a:srgbClr val="1E1F20"/>
                </a:highlight>
                <a:latin typeface="Consolas" pitchFamily="34" charset="0"/>
                <a:ea typeface="Consolas" pitchFamily="34" charset="-122"/>
                <a:cs typeface="Consolas" pitchFamily="34" charset="-120"/>
              </a:rPr>
              <a:t>import randomdef number_guessing_game():    """    Main function to run the Number Guessing Game.    Generates a random number and allows the user to guess until correct.    """    print("=" * 50)    print(" WELCOME TO THE NUMBER GUESSING GAME")    print("=" * 50)    play_again = 'yes'    while play_again.lower() in ['yes', 'y']:        # Generate random number between 1 and 100        secret_number = random.randint(1, 100)        attempts = 0        guessed = False        print("\nI have selected a number between 1 and 100.")        print("Try to guess it!\n")        while not guessed:            try:                # Get user input                user_guess = int(input("Enter your guess: "))                attempts += 1                # Validate range                if user_guess &lt; 1 or user_guess &gt; 100:                    print("Please enter a number between 1 and 100.")                    continue                # Check guess                if user_guess &lt; secret_number:                    print("Too Low! Try again.")                elif user_guess &gt; secret_number:                    print("Too High! Try again.")                else:                    guessed = True                    print(f"\nCongratulations! You guessed the number in {attempts} attempts.")            except ValueError:                print("Invalid input! Please enter a valid integer.")        # Ask if the user wants to play again        play_again = input("\nDo you want to play again? (yes/no): ")    print("\nThank you for playing! Goodbye!")# Start the gameif __name__ == "__main__":    number_guessing_game()</a:t>
            </a:r>
            <a:endParaRPr lang="en-US" sz="1150" dirty="0"/>
          </a:p>
        </p:txBody>
      </p:sp>
      <p:sp>
        <p:nvSpPr>
          <p:cNvPr id="30" name="Rectangle: Rounded Corners 29">
            <a:extLst>
              <a:ext uri="{FF2B5EF4-FFF2-40B4-BE49-F238E27FC236}">
                <a16:creationId xmlns:a16="http://schemas.microsoft.com/office/drawing/2014/main" xmlns="" id="{93F5C9CF-246B-DC25-E3C0-30F41823C977}"/>
              </a:ext>
            </a:extLst>
          </p:cNvPr>
          <p:cNvSpPr/>
          <p:nvPr/>
        </p:nvSpPr>
        <p:spPr>
          <a:xfrm>
            <a:off x="12801600" y="20228633"/>
            <a:ext cx="1772883" cy="378259"/>
          </a:xfrm>
          <a:prstGeom prst="roundRect">
            <a:avLst/>
          </a:prstGeom>
          <a:solidFill>
            <a:srgbClr val="111213"/>
          </a:solidFill>
          <a:ln>
            <a:solidFill>
              <a:srgbClr val="11121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556260" y="436960"/>
            <a:ext cx="8418433" cy="451485"/>
          </a:xfrm>
          <a:prstGeom prst="rect">
            <a:avLst/>
          </a:prstGeom>
          <a:noFill/>
          <a:ln/>
        </p:spPr>
        <p:txBody>
          <a:bodyPr wrap="none" lIns="0" tIns="0" rIns="0" bIns="0" rtlCol="0" anchor="t"/>
          <a:lstStyle/>
          <a:p>
            <a:pPr marL="0" indent="0" algn="l">
              <a:lnSpc>
                <a:spcPts val="3550"/>
              </a:lnSpc>
              <a:buNone/>
            </a:pPr>
            <a:r>
              <a:rPr lang="en-US" sz="2800" b="1" dirty="0">
                <a:solidFill>
                  <a:srgbClr val="FFFFFF"/>
                </a:solidFill>
                <a:latin typeface="Montserrat Bold" pitchFamily="34" charset="0"/>
                <a:ea typeface="Montserrat Bold" pitchFamily="34" charset="-122"/>
                <a:cs typeface="Montserrat Bold" pitchFamily="34" charset="-120"/>
              </a:rPr>
              <a:t>4. Git Version Control and GitHub Repository</a:t>
            </a:r>
            <a:endParaRPr lang="en-US" sz="2800" dirty="0"/>
          </a:p>
        </p:txBody>
      </p:sp>
      <p:sp>
        <p:nvSpPr>
          <p:cNvPr id="3" name="Shape 1"/>
          <p:cNvSpPr/>
          <p:nvPr/>
        </p:nvSpPr>
        <p:spPr>
          <a:xfrm>
            <a:off x="7303651" y="1206223"/>
            <a:ext cx="22860" cy="5567010"/>
          </a:xfrm>
          <a:prstGeom prst="roundRect">
            <a:avLst>
              <a:gd name="adj" fmla="val 104288"/>
            </a:avLst>
          </a:prstGeom>
          <a:solidFill>
            <a:srgbClr val="494A4B"/>
          </a:solidFill>
          <a:ln/>
        </p:spPr>
      </p:sp>
      <p:sp>
        <p:nvSpPr>
          <p:cNvPr id="4" name="Shape 2"/>
          <p:cNvSpPr/>
          <p:nvPr/>
        </p:nvSpPr>
        <p:spPr>
          <a:xfrm>
            <a:off x="6682442" y="1373506"/>
            <a:ext cx="476726" cy="22860"/>
          </a:xfrm>
          <a:prstGeom prst="roundRect">
            <a:avLst>
              <a:gd name="adj" fmla="val 104288"/>
            </a:avLst>
          </a:prstGeom>
          <a:solidFill>
            <a:srgbClr val="494A4B"/>
          </a:solidFill>
          <a:ln/>
        </p:spPr>
      </p:sp>
      <p:sp>
        <p:nvSpPr>
          <p:cNvPr id="5" name="Shape 3"/>
          <p:cNvSpPr/>
          <p:nvPr/>
        </p:nvSpPr>
        <p:spPr>
          <a:xfrm>
            <a:off x="7136309" y="1206223"/>
            <a:ext cx="357545" cy="357545"/>
          </a:xfrm>
          <a:prstGeom prst="roundRect">
            <a:avLst>
              <a:gd name="adj" fmla="val 6668"/>
            </a:avLst>
          </a:prstGeom>
          <a:solidFill>
            <a:srgbClr val="303132"/>
          </a:solidFill>
          <a:ln/>
        </p:spPr>
      </p:sp>
      <p:sp>
        <p:nvSpPr>
          <p:cNvPr id="6" name="Text 4"/>
          <p:cNvSpPr/>
          <p:nvPr/>
        </p:nvSpPr>
        <p:spPr>
          <a:xfrm>
            <a:off x="7206675" y="1249502"/>
            <a:ext cx="216694" cy="270867"/>
          </a:xfrm>
          <a:prstGeom prst="rect">
            <a:avLst/>
          </a:prstGeom>
          <a:noFill/>
          <a:ln/>
        </p:spPr>
        <p:txBody>
          <a:bodyPr wrap="none" lIns="0" tIns="0" rIns="0" bIns="0" rtlCol="0" anchor="t"/>
          <a:lstStyle/>
          <a:p>
            <a:pPr marL="0" indent="0" algn="ctr">
              <a:lnSpc>
                <a:spcPts val="1700"/>
              </a:lnSpc>
              <a:buNone/>
            </a:pPr>
            <a:r>
              <a:rPr lang="en-US" sz="1700" b="1" dirty="0">
                <a:solidFill>
                  <a:srgbClr val="E2E6E9"/>
                </a:solidFill>
                <a:latin typeface="Montserrat Bold" pitchFamily="34" charset="0"/>
                <a:ea typeface="Montserrat Bold" pitchFamily="34" charset="-122"/>
                <a:cs typeface="Montserrat Bold" pitchFamily="34" charset="-120"/>
              </a:rPr>
              <a:t>1</a:t>
            </a:r>
            <a:endParaRPr lang="en-US" sz="1700" dirty="0"/>
          </a:p>
        </p:txBody>
      </p:sp>
      <p:sp>
        <p:nvSpPr>
          <p:cNvPr id="7" name="Text 5"/>
          <p:cNvSpPr/>
          <p:nvPr/>
        </p:nvSpPr>
        <p:spPr>
          <a:xfrm>
            <a:off x="4276249" y="1260754"/>
            <a:ext cx="2244209" cy="225743"/>
          </a:xfrm>
          <a:prstGeom prst="rect">
            <a:avLst/>
          </a:prstGeom>
          <a:noFill/>
          <a:ln/>
        </p:spPr>
        <p:txBody>
          <a:bodyPr wrap="none" lIns="0" tIns="0" rIns="0" bIns="0" rtlCol="0" anchor="t"/>
          <a:lstStyle/>
          <a:p>
            <a:pPr marL="0" indent="0" algn="r">
              <a:lnSpc>
                <a:spcPts val="1750"/>
              </a:lnSpc>
              <a:buNone/>
            </a:pPr>
            <a:r>
              <a:rPr lang="en-US" sz="1400" b="1" dirty="0">
                <a:solidFill>
                  <a:srgbClr val="E2E6E9"/>
                </a:solidFill>
                <a:latin typeface="Montserrat Bold" pitchFamily="34" charset="0"/>
                <a:ea typeface="Montserrat Bold" pitchFamily="34" charset="-122"/>
                <a:cs typeface="Montserrat Bold" pitchFamily="34" charset="-120"/>
              </a:rPr>
              <a:t>Repository Initialisation</a:t>
            </a:r>
            <a:endParaRPr lang="en-US" sz="1400" dirty="0"/>
          </a:p>
        </p:txBody>
      </p:sp>
      <p:sp>
        <p:nvSpPr>
          <p:cNvPr id="8" name="Text 6"/>
          <p:cNvSpPr/>
          <p:nvPr/>
        </p:nvSpPr>
        <p:spPr>
          <a:xfrm>
            <a:off x="556260" y="1581747"/>
            <a:ext cx="5964198" cy="476727"/>
          </a:xfrm>
          <a:prstGeom prst="rect">
            <a:avLst/>
          </a:prstGeom>
          <a:noFill/>
          <a:ln/>
        </p:spPr>
        <p:txBody>
          <a:bodyPr wrap="square" lIns="0" tIns="0" rIns="0" bIns="0" rtlCol="0" anchor="t"/>
          <a:lstStyle/>
          <a:p>
            <a:pPr marL="0" indent="0" algn="r">
              <a:lnSpc>
                <a:spcPts val="1850"/>
              </a:lnSpc>
              <a:buNone/>
            </a:pPr>
            <a:r>
              <a:rPr lang="en-US" sz="1250" dirty="0">
                <a:solidFill>
                  <a:srgbClr val="E2E6E9"/>
                </a:solidFill>
                <a:latin typeface="Source Sans 3" pitchFamily="34" charset="0"/>
                <a:ea typeface="Source Sans 3" pitchFamily="34" charset="-122"/>
                <a:cs typeface="Source Sans 3" pitchFamily="34" charset="-120"/>
              </a:rPr>
              <a:t>Created local Git repository and connected to GitHub remote using git init and git remote commands</a:t>
            </a:r>
            <a:endParaRPr lang="en-US" sz="1250" dirty="0"/>
          </a:p>
        </p:txBody>
      </p:sp>
      <p:sp>
        <p:nvSpPr>
          <p:cNvPr id="9" name="Shape 7"/>
          <p:cNvSpPr/>
          <p:nvPr/>
        </p:nvSpPr>
        <p:spPr>
          <a:xfrm>
            <a:off x="7470993" y="2326960"/>
            <a:ext cx="476726" cy="22860"/>
          </a:xfrm>
          <a:prstGeom prst="roundRect">
            <a:avLst>
              <a:gd name="adj" fmla="val 104288"/>
            </a:avLst>
          </a:prstGeom>
          <a:solidFill>
            <a:srgbClr val="494A4B"/>
          </a:solidFill>
          <a:ln/>
        </p:spPr>
      </p:sp>
      <p:sp>
        <p:nvSpPr>
          <p:cNvPr id="10" name="Shape 8"/>
          <p:cNvSpPr/>
          <p:nvPr/>
        </p:nvSpPr>
        <p:spPr>
          <a:xfrm>
            <a:off x="7136309" y="2159677"/>
            <a:ext cx="357545" cy="357545"/>
          </a:xfrm>
          <a:prstGeom prst="roundRect">
            <a:avLst>
              <a:gd name="adj" fmla="val 6668"/>
            </a:avLst>
          </a:prstGeom>
          <a:solidFill>
            <a:srgbClr val="303132"/>
          </a:solidFill>
          <a:ln/>
        </p:spPr>
      </p:sp>
      <p:sp>
        <p:nvSpPr>
          <p:cNvPr id="11" name="Text 9"/>
          <p:cNvSpPr/>
          <p:nvPr/>
        </p:nvSpPr>
        <p:spPr>
          <a:xfrm>
            <a:off x="7206675" y="2202956"/>
            <a:ext cx="216694" cy="270867"/>
          </a:xfrm>
          <a:prstGeom prst="rect">
            <a:avLst/>
          </a:prstGeom>
          <a:noFill/>
          <a:ln/>
        </p:spPr>
        <p:txBody>
          <a:bodyPr wrap="none" lIns="0" tIns="0" rIns="0" bIns="0" rtlCol="0" anchor="t"/>
          <a:lstStyle/>
          <a:p>
            <a:pPr marL="0" indent="0" algn="ctr">
              <a:lnSpc>
                <a:spcPts val="1700"/>
              </a:lnSpc>
              <a:buNone/>
            </a:pPr>
            <a:r>
              <a:rPr lang="en-US" sz="1700" b="1" dirty="0">
                <a:solidFill>
                  <a:srgbClr val="E2E6E9"/>
                </a:solidFill>
                <a:latin typeface="Montserrat Bold" pitchFamily="34" charset="0"/>
                <a:ea typeface="Montserrat Bold" pitchFamily="34" charset="-122"/>
                <a:cs typeface="Montserrat Bold" pitchFamily="34" charset="-120"/>
              </a:rPr>
              <a:t>2</a:t>
            </a:r>
            <a:endParaRPr lang="en-US" sz="1700" dirty="0"/>
          </a:p>
        </p:txBody>
      </p:sp>
      <p:sp>
        <p:nvSpPr>
          <p:cNvPr id="12" name="Text 10"/>
          <p:cNvSpPr/>
          <p:nvPr/>
        </p:nvSpPr>
        <p:spPr>
          <a:xfrm>
            <a:off x="8109704" y="2214207"/>
            <a:ext cx="1806059" cy="225743"/>
          </a:xfrm>
          <a:prstGeom prst="rect">
            <a:avLst/>
          </a:prstGeom>
          <a:noFill/>
          <a:ln/>
        </p:spPr>
        <p:txBody>
          <a:bodyPr wrap="none" lIns="0" tIns="0" rIns="0" bIns="0" rtlCol="0" anchor="t"/>
          <a:lstStyle/>
          <a:p>
            <a:pPr marL="0" indent="0" algn="l">
              <a:lnSpc>
                <a:spcPts val="1750"/>
              </a:lnSpc>
              <a:buNone/>
            </a:pPr>
            <a:r>
              <a:rPr lang="en-US" sz="1400" b="1" dirty="0">
                <a:solidFill>
                  <a:srgbClr val="E2E6E9"/>
                </a:solidFill>
                <a:latin typeface="Montserrat Bold" pitchFamily="34" charset="0"/>
                <a:ea typeface="Montserrat Bold" pitchFamily="34" charset="-122"/>
                <a:cs typeface="Montserrat Bold" pitchFamily="34" charset="-120"/>
              </a:rPr>
              <a:t>Initial Structure</a:t>
            </a:r>
            <a:endParaRPr lang="en-US" sz="1400" dirty="0"/>
          </a:p>
        </p:txBody>
      </p:sp>
      <p:sp>
        <p:nvSpPr>
          <p:cNvPr id="13" name="Text 11"/>
          <p:cNvSpPr/>
          <p:nvPr/>
        </p:nvSpPr>
        <p:spPr>
          <a:xfrm>
            <a:off x="8109704" y="2535200"/>
            <a:ext cx="5964317" cy="476727"/>
          </a:xfrm>
          <a:prstGeom prst="rect">
            <a:avLst/>
          </a:prstGeom>
          <a:noFill/>
          <a:ln/>
        </p:spPr>
        <p:txBody>
          <a:bodyPr wrap="square" lIns="0" tIns="0" rIns="0" bIns="0" rtlCol="0" anchor="t"/>
          <a:lstStyle/>
          <a:p>
            <a:pPr marL="0" indent="0" algn="l">
              <a:lnSpc>
                <a:spcPts val="1850"/>
              </a:lnSpc>
              <a:buNone/>
            </a:pPr>
            <a:r>
              <a:rPr lang="en-US" sz="1250" dirty="0">
                <a:solidFill>
                  <a:srgbClr val="E2E6E9"/>
                </a:solidFill>
                <a:latin typeface="Source Sans 3" pitchFamily="34" charset="0"/>
                <a:ea typeface="Source Sans 3" pitchFamily="34" charset="-122"/>
                <a:cs typeface="Source Sans 3" pitchFamily="34" charset="-120"/>
              </a:rPr>
              <a:t>Committed basic project setup with main.py file structure and documentation placeholders</a:t>
            </a:r>
            <a:endParaRPr lang="en-US" sz="1250" dirty="0"/>
          </a:p>
        </p:txBody>
      </p:sp>
      <p:sp>
        <p:nvSpPr>
          <p:cNvPr id="14" name="Shape 12"/>
          <p:cNvSpPr/>
          <p:nvPr/>
        </p:nvSpPr>
        <p:spPr>
          <a:xfrm>
            <a:off x="6682442" y="3148849"/>
            <a:ext cx="476726" cy="22860"/>
          </a:xfrm>
          <a:prstGeom prst="roundRect">
            <a:avLst>
              <a:gd name="adj" fmla="val 104288"/>
            </a:avLst>
          </a:prstGeom>
          <a:solidFill>
            <a:srgbClr val="494A4B"/>
          </a:solidFill>
          <a:ln/>
        </p:spPr>
      </p:sp>
      <p:sp>
        <p:nvSpPr>
          <p:cNvPr id="15" name="Shape 13"/>
          <p:cNvSpPr/>
          <p:nvPr/>
        </p:nvSpPr>
        <p:spPr>
          <a:xfrm>
            <a:off x="7136309" y="2981566"/>
            <a:ext cx="357545" cy="357545"/>
          </a:xfrm>
          <a:prstGeom prst="roundRect">
            <a:avLst>
              <a:gd name="adj" fmla="val 6668"/>
            </a:avLst>
          </a:prstGeom>
          <a:solidFill>
            <a:srgbClr val="303132"/>
          </a:solidFill>
          <a:ln/>
        </p:spPr>
      </p:sp>
      <p:sp>
        <p:nvSpPr>
          <p:cNvPr id="16" name="Text 14"/>
          <p:cNvSpPr/>
          <p:nvPr/>
        </p:nvSpPr>
        <p:spPr>
          <a:xfrm>
            <a:off x="7206675" y="3024845"/>
            <a:ext cx="216694" cy="270867"/>
          </a:xfrm>
          <a:prstGeom prst="rect">
            <a:avLst/>
          </a:prstGeom>
          <a:noFill/>
          <a:ln/>
        </p:spPr>
        <p:txBody>
          <a:bodyPr wrap="none" lIns="0" tIns="0" rIns="0" bIns="0" rtlCol="0" anchor="t"/>
          <a:lstStyle/>
          <a:p>
            <a:pPr marL="0" indent="0" algn="ctr">
              <a:lnSpc>
                <a:spcPts val="1700"/>
              </a:lnSpc>
              <a:buNone/>
            </a:pPr>
            <a:r>
              <a:rPr lang="en-US" sz="1700" b="1" dirty="0">
                <a:solidFill>
                  <a:srgbClr val="E2E6E9"/>
                </a:solidFill>
                <a:latin typeface="Montserrat Bold" pitchFamily="34" charset="0"/>
                <a:ea typeface="Montserrat Bold" pitchFamily="34" charset="-122"/>
                <a:cs typeface="Montserrat Bold" pitchFamily="34" charset="-120"/>
              </a:rPr>
              <a:t>3</a:t>
            </a:r>
            <a:endParaRPr lang="en-US" sz="1700" dirty="0"/>
          </a:p>
        </p:txBody>
      </p:sp>
      <p:sp>
        <p:nvSpPr>
          <p:cNvPr id="17" name="Text 15"/>
          <p:cNvSpPr/>
          <p:nvPr/>
        </p:nvSpPr>
        <p:spPr>
          <a:xfrm>
            <a:off x="4714399" y="3036096"/>
            <a:ext cx="1806059" cy="225743"/>
          </a:xfrm>
          <a:prstGeom prst="rect">
            <a:avLst/>
          </a:prstGeom>
          <a:noFill/>
          <a:ln/>
        </p:spPr>
        <p:txBody>
          <a:bodyPr wrap="none" lIns="0" tIns="0" rIns="0" bIns="0" rtlCol="0" anchor="t"/>
          <a:lstStyle/>
          <a:p>
            <a:pPr marL="0" indent="0" algn="r">
              <a:lnSpc>
                <a:spcPts val="1750"/>
              </a:lnSpc>
              <a:buNone/>
            </a:pPr>
            <a:r>
              <a:rPr lang="en-US" sz="1400" b="1" dirty="0">
                <a:solidFill>
                  <a:srgbClr val="E2E6E9"/>
                </a:solidFill>
                <a:latin typeface="Montserrat Bold" pitchFamily="34" charset="0"/>
                <a:ea typeface="Montserrat Bold" pitchFamily="34" charset="-122"/>
                <a:cs typeface="Montserrat Bold" pitchFamily="34" charset="-120"/>
              </a:rPr>
              <a:t>Core Features</a:t>
            </a:r>
            <a:endParaRPr lang="en-US" sz="1400" dirty="0"/>
          </a:p>
        </p:txBody>
      </p:sp>
      <p:sp>
        <p:nvSpPr>
          <p:cNvPr id="18" name="Text 16"/>
          <p:cNvSpPr/>
          <p:nvPr/>
        </p:nvSpPr>
        <p:spPr>
          <a:xfrm>
            <a:off x="556260" y="3357089"/>
            <a:ext cx="5964198" cy="238363"/>
          </a:xfrm>
          <a:prstGeom prst="rect">
            <a:avLst/>
          </a:prstGeom>
          <a:noFill/>
          <a:ln/>
        </p:spPr>
        <p:txBody>
          <a:bodyPr wrap="none" lIns="0" tIns="0" rIns="0" bIns="0" rtlCol="0" anchor="t"/>
          <a:lstStyle/>
          <a:p>
            <a:pPr marL="0" indent="0" algn="r">
              <a:lnSpc>
                <a:spcPts val="1850"/>
              </a:lnSpc>
              <a:buNone/>
            </a:pPr>
            <a:r>
              <a:rPr lang="en-US" sz="1250" dirty="0">
                <a:solidFill>
                  <a:srgbClr val="E2E6E9"/>
                </a:solidFill>
                <a:latin typeface="Source Sans 3" pitchFamily="34" charset="0"/>
                <a:ea typeface="Source Sans 3" pitchFamily="34" charset="-122"/>
                <a:cs typeface="Source Sans 3" pitchFamily="34" charset="-120"/>
              </a:rPr>
              <a:t>Implemented and committed game logic, random generation, and basic loop structure</a:t>
            </a:r>
            <a:endParaRPr lang="en-US" sz="1250" dirty="0"/>
          </a:p>
        </p:txBody>
      </p:sp>
      <p:sp>
        <p:nvSpPr>
          <p:cNvPr id="19" name="Shape 17"/>
          <p:cNvSpPr/>
          <p:nvPr/>
        </p:nvSpPr>
        <p:spPr>
          <a:xfrm>
            <a:off x="7470993" y="3970738"/>
            <a:ext cx="476726" cy="22860"/>
          </a:xfrm>
          <a:prstGeom prst="roundRect">
            <a:avLst>
              <a:gd name="adj" fmla="val 104288"/>
            </a:avLst>
          </a:prstGeom>
          <a:solidFill>
            <a:srgbClr val="494A4B"/>
          </a:solidFill>
          <a:ln/>
        </p:spPr>
      </p:sp>
      <p:sp>
        <p:nvSpPr>
          <p:cNvPr id="20" name="Shape 18"/>
          <p:cNvSpPr/>
          <p:nvPr/>
        </p:nvSpPr>
        <p:spPr>
          <a:xfrm>
            <a:off x="7136309" y="3803455"/>
            <a:ext cx="357545" cy="357545"/>
          </a:xfrm>
          <a:prstGeom prst="roundRect">
            <a:avLst>
              <a:gd name="adj" fmla="val 6668"/>
            </a:avLst>
          </a:prstGeom>
          <a:solidFill>
            <a:srgbClr val="303132"/>
          </a:solidFill>
          <a:ln/>
        </p:spPr>
      </p:sp>
      <p:sp>
        <p:nvSpPr>
          <p:cNvPr id="21" name="Text 19"/>
          <p:cNvSpPr/>
          <p:nvPr/>
        </p:nvSpPr>
        <p:spPr>
          <a:xfrm>
            <a:off x="7206675" y="3846734"/>
            <a:ext cx="216694" cy="270867"/>
          </a:xfrm>
          <a:prstGeom prst="rect">
            <a:avLst/>
          </a:prstGeom>
          <a:noFill/>
          <a:ln/>
        </p:spPr>
        <p:txBody>
          <a:bodyPr wrap="none" lIns="0" tIns="0" rIns="0" bIns="0" rtlCol="0" anchor="t"/>
          <a:lstStyle/>
          <a:p>
            <a:pPr marL="0" indent="0" algn="ctr">
              <a:lnSpc>
                <a:spcPts val="1700"/>
              </a:lnSpc>
              <a:buNone/>
            </a:pPr>
            <a:r>
              <a:rPr lang="en-US" sz="1700" b="1" dirty="0">
                <a:solidFill>
                  <a:srgbClr val="E2E6E9"/>
                </a:solidFill>
                <a:latin typeface="Montserrat Bold" pitchFamily="34" charset="0"/>
                <a:ea typeface="Montserrat Bold" pitchFamily="34" charset="-122"/>
                <a:cs typeface="Montserrat Bold" pitchFamily="34" charset="-120"/>
              </a:rPr>
              <a:t>4</a:t>
            </a:r>
            <a:endParaRPr lang="en-US" sz="1700" dirty="0"/>
          </a:p>
        </p:txBody>
      </p:sp>
      <p:sp>
        <p:nvSpPr>
          <p:cNvPr id="22" name="Text 20"/>
          <p:cNvSpPr/>
          <p:nvPr/>
        </p:nvSpPr>
        <p:spPr>
          <a:xfrm>
            <a:off x="8109704" y="3857986"/>
            <a:ext cx="1962983" cy="225743"/>
          </a:xfrm>
          <a:prstGeom prst="rect">
            <a:avLst/>
          </a:prstGeom>
          <a:noFill/>
          <a:ln/>
        </p:spPr>
        <p:txBody>
          <a:bodyPr wrap="none" lIns="0" tIns="0" rIns="0" bIns="0" rtlCol="0" anchor="t"/>
          <a:lstStyle/>
          <a:p>
            <a:pPr marL="0" indent="0" algn="l">
              <a:lnSpc>
                <a:spcPts val="1750"/>
              </a:lnSpc>
              <a:buNone/>
            </a:pPr>
            <a:r>
              <a:rPr lang="en-US" sz="1400" b="1" dirty="0">
                <a:solidFill>
                  <a:srgbClr val="E2E6E9"/>
                </a:solidFill>
                <a:latin typeface="Montserrat Bold" pitchFamily="34" charset="0"/>
                <a:ea typeface="Montserrat Bold" pitchFamily="34" charset="-122"/>
                <a:cs typeface="Montserrat Bold" pitchFamily="34" charset="-120"/>
              </a:rPr>
              <a:t>Enhancement Phase</a:t>
            </a:r>
            <a:endParaRPr lang="en-US" sz="1400" dirty="0"/>
          </a:p>
        </p:txBody>
      </p:sp>
      <p:sp>
        <p:nvSpPr>
          <p:cNvPr id="23" name="Text 21"/>
          <p:cNvSpPr/>
          <p:nvPr/>
        </p:nvSpPr>
        <p:spPr>
          <a:xfrm>
            <a:off x="8109704" y="4178978"/>
            <a:ext cx="5964317" cy="238363"/>
          </a:xfrm>
          <a:prstGeom prst="rect">
            <a:avLst/>
          </a:prstGeom>
          <a:noFill/>
          <a:ln/>
        </p:spPr>
        <p:txBody>
          <a:bodyPr wrap="none" lIns="0" tIns="0" rIns="0" bIns="0" rtlCol="0" anchor="t"/>
          <a:lstStyle/>
          <a:p>
            <a:pPr marL="0" indent="0" algn="l">
              <a:lnSpc>
                <a:spcPts val="1850"/>
              </a:lnSpc>
              <a:buNone/>
            </a:pPr>
            <a:r>
              <a:rPr lang="en-US" sz="1250" dirty="0">
                <a:solidFill>
                  <a:srgbClr val="E2E6E9"/>
                </a:solidFill>
                <a:latin typeface="Source Sans 3" pitchFamily="34" charset="0"/>
                <a:ea typeface="Source Sans 3" pitchFamily="34" charset="-122"/>
                <a:cs typeface="Source Sans 3" pitchFamily="34" charset="-120"/>
              </a:rPr>
              <a:t>Added validation, hints, attempt counter, and rating system across multiple commits</a:t>
            </a:r>
            <a:endParaRPr lang="en-US" sz="1250" dirty="0"/>
          </a:p>
        </p:txBody>
      </p:sp>
      <p:sp>
        <p:nvSpPr>
          <p:cNvPr id="24" name="Shape 22"/>
          <p:cNvSpPr/>
          <p:nvPr/>
        </p:nvSpPr>
        <p:spPr>
          <a:xfrm>
            <a:off x="6682442" y="4792627"/>
            <a:ext cx="476726" cy="22860"/>
          </a:xfrm>
          <a:prstGeom prst="roundRect">
            <a:avLst>
              <a:gd name="adj" fmla="val 104288"/>
            </a:avLst>
          </a:prstGeom>
          <a:solidFill>
            <a:srgbClr val="494A4B"/>
          </a:solidFill>
          <a:ln/>
        </p:spPr>
      </p:sp>
      <p:sp>
        <p:nvSpPr>
          <p:cNvPr id="25" name="Shape 23"/>
          <p:cNvSpPr/>
          <p:nvPr/>
        </p:nvSpPr>
        <p:spPr>
          <a:xfrm>
            <a:off x="7136309" y="4625344"/>
            <a:ext cx="357545" cy="357545"/>
          </a:xfrm>
          <a:prstGeom prst="roundRect">
            <a:avLst>
              <a:gd name="adj" fmla="val 6668"/>
            </a:avLst>
          </a:prstGeom>
          <a:solidFill>
            <a:srgbClr val="303132"/>
          </a:solidFill>
          <a:ln/>
        </p:spPr>
      </p:sp>
      <p:sp>
        <p:nvSpPr>
          <p:cNvPr id="26" name="Text 24"/>
          <p:cNvSpPr/>
          <p:nvPr/>
        </p:nvSpPr>
        <p:spPr>
          <a:xfrm>
            <a:off x="7206675" y="4668623"/>
            <a:ext cx="216694" cy="270867"/>
          </a:xfrm>
          <a:prstGeom prst="rect">
            <a:avLst/>
          </a:prstGeom>
          <a:noFill/>
          <a:ln/>
        </p:spPr>
        <p:txBody>
          <a:bodyPr wrap="none" lIns="0" tIns="0" rIns="0" bIns="0" rtlCol="0" anchor="t"/>
          <a:lstStyle/>
          <a:p>
            <a:pPr marL="0" indent="0" algn="ctr">
              <a:lnSpc>
                <a:spcPts val="1700"/>
              </a:lnSpc>
              <a:buNone/>
            </a:pPr>
            <a:r>
              <a:rPr lang="en-US" sz="1700" b="1" dirty="0">
                <a:solidFill>
                  <a:srgbClr val="E2E6E9"/>
                </a:solidFill>
                <a:latin typeface="Montserrat Bold" pitchFamily="34" charset="0"/>
                <a:ea typeface="Montserrat Bold" pitchFamily="34" charset="-122"/>
                <a:cs typeface="Montserrat Bold" pitchFamily="34" charset="-120"/>
              </a:rPr>
              <a:t>5</a:t>
            </a:r>
            <a:endParaRPr lang="en-US" sz="1700" dirty="0"/>
          </a:p>
        </p:txBody>
      </p:sp>
      <p:sp>
        <p:nvSpPr>
          <p:cNvPr id="27" name="Text 25"/>
          <p:cNvSpPr/>
          <p:nvPr/>
        </p:nvSpPr>
        <p:spPr>
          <a:xfrm>
            <a:off x="4714399" y="4679875"/>
            <a:ext cx="1806059" cy="225743"/>
          </a:xfrm>
          <a:prstGeom prst="rect">
            <a:avLst/>
          </a:prstGeom>
          <a:noFill/>
          <a:ln/>
        </p:spPr>
        <p:txBody>
          <a:bodyPr wrap="none" lIns="0" tIns="0" rIns="0" bIns="0" rtlCol="0" anchor="t"/>
          <a:lstStyle/>
          <a:p>
            <a:pPr marL="0" indent="0" algn="r">
              <a:lnSpc>
                <a:spcPts val="1750"/>
              </a:lnSpc>
              <a:buNone/>
            </a:pPr>
            <a:r>
              <a:rPr lang="en-US" sz="1400" b="1" dirty="0">
                <a:solidFill>
                  <a:srgbClr val="E2E6E9"/>
                </a:solidFill>
                <a:latin typeface="Montserrat Bold" pitchFamily="34" charset="0"/>
                <a:ea typeface="Montserrat Bold" pitchFamily="34" charset="-122"/>
                <a:cs typeface="Montserrat Bold" pitchFamily="34" charset="-120"/>
              </a:rPr>
              <a:t>Documentation</a:t>
            </a:r>
            <a:endParaRPr lang="en-US" sz="1400" dirty="0"/>
          </a:p>
        </p:txBody>
      </p:sp>
      <p:sp>
        <p:nvSpPr>
          <p:cNvPr id="28" name="Text 26"/>
          <p:cNvSpPr/>
          <p:nvPr/>
        </p:nvSpPr>
        <p:spPr>
          <a:xfrm>
            <a:off x="556260" y="5000867"/>
            <a:ext cx="5964198" cy="238363"/>
          </a:xfrm>
          <a:prstGeom prst="rect">
            <a:avLst/>
          </a:prstGeom>
          <a:noFill/>
          <a:ln/>
        </p:spPr>
        <p:txBody>
          <a:bodyPr wrap="none" lIns="0" tIns="0" rIns="0" bIns="0" rtlCol="0" anchor="t"/>
          <a:lstStyle/>
          <a:p>
            <a:pPr marL="0" indent="0" algn="r">
              <a:lnSpc>
                <a:spcPts val="1850"/>
              </a:lnSpc>
              <a:buNone/>
            </a:pPr>
            <a:r>
              <a:rPr lang="en-US" sz="1250" dirty="0">
                <a:solidFill>
                  <a:srgbClr val="E2E6E9"/>
                </a:solidFill>
                <a:latin typeface="Source Sans 3" pitchFamily="34" charset="0"/>
                <a:ea typeface="Source Sans 3" pitchFamily="34" charset="-122"/>
                <a:cs typeface="Source Sans 3" pitchFamily="34" charset="-120"/>
              </a:rPr>
              <a:t>Created comprehensive README, added .gitignore, and finalised repository structure</a:t>
            </a:r>
            <a:endParaRPr lang="en-US" sz="1250" dirty="0"/>
          </a:p>
        </p:txBody>
      </p:sp>
      <p:sp>
        <p:nvSpPr>
          <p:cNvPr id="29" name="Shape 27"/>
          <p:cNvSpPr/>
          <p:nvPr/>
        </p:nvSpPr>
        <p:spPr>
          <a:xfrm>
            <a:off x="7470993" y="5614516"/>
            <a:ext cx="476726" cy="22860"/>
          </a:xfrm>
          <a:prstGeom prst="roundRect">
            <a:avLst>
              <a:gd name="adj" fmla="val 104288"/>
            </a:avLst>
          </a:prstGeom>
          <a:solidFill>
            <a:srgbClr val="494A4B"/>
          </a:solidFill>
          <a:ln/>
        </p:spPr>
      </p:sp>
      <p:sp>
        <p:nvSpPr>
          <p:cNvPr id="30" name="Shape 28"/>
          <p:cNvSpPr/>
          <p:nvPr/>
        </p:nvSpPr>
        <p:spPr>
          <a:xfrm>
            <a:off x="7136309" y="5447233"/>
            <a:ext cx="357545" cy="357545"/>
          </a:xfrm>
          <a:prstGeom prst="roundRect">
            <a:avLst>
              <a:gd name="adj" fmla="val 6668"/>
            </a:avLst>
          </a:prstGeom>
          <a:solidFill>
            <a:srgbClr val="303132"/>
          </a:solidFill>
          <a:ln/>
        </p:spPr>
      </p:sp>
      <p:sp>
        <p:nvSpPr>
          <p:cNvPr id="31" name="Text 29"/>
          <p:cNvSpPr/>
          <p:nvPr/>
        </p:nvSpPr>
        <p:spPr>
          <a:xfrm>
            <a:off x="7206675" y="5490512"/>
            <a:ext cx="216694" cy="270867"/>
          </a:xfrm>
          <a:prstGeom prst="rect">
            <a:avLst/>
          </a:prstGeom>
          <a:noFill/>
          <a:ln/>
        </p:spPr>
        <p:txBody>
          <a:bodyPr wrap="none" lIns="0" tIns="0" rIns="0" bIns="0" rtlCol="0" anchor="t"/>
          <a:lstStyle/>
          <a:p>
            <a:pPr marL="0" indent="0" algn="ctr">
              <a:lnSpc>
                <a:spcPts val="1700"/>
              </a:lnSpc>
              <a:buNone/>
            </a:pPr>
            <a:r>
              <a:rPr lang="en-US" sz="1700" b="1" dirty="0">
                <a:solidFill>
                  <a:srgbClr val="E2E6E9"/>
                </a:solidFill>
                <a:latin typeface="Montserrat Bold" pitchFamily="34" charset="0"/>
                <a:ea typeface="Montserrat Bold" pitchFamily="34" charset="-122"/>
                <a:cs typeface="Montserrat Bold" pitchFamily="34" charset="-120"/>
              </a:rPr>
              <a:t>6</a:t>
            </a:r>
            <a:endParaRPr lang="en-US" sz="1700" dirty="0"/>
          </a:p>
        </p:txBody>
      </p:sp>
      <p:sp>
        <p:nvSpPr>
          <p:cNvPr id="32" name="Text 30"/>
          <p:cNvSpPr/>
          <p:nvPr/>
        </p:nvSpPr>
        <p:spPr>
          <a:xfrm>
            <a:off x="8109704" y="5501764"/>
            <a:ext cx="1806059" cy="225743"/>
          </a:xfrm>
          <a:prstGeom prst="rect">
            <a:avLst/>
          </a:prstGeom>
          <a:noFill/>
          <a:ln/>
        </p:spPr>
        <p:txBody>
          <a:bodyPr wrap="none" lIns="0" tIns="0" rIns="0" bIns="0" rtlCol="0" anchor="t"/>
          <a:lstStyle/>
          <a:p>
            <a:pPr marL="0" indent="0" algn="l">
              <a:lnSpc>
                <a:spcPts val="1750"/>
              </a:lnSpc>
              <a:buNone/>
            </a:pPr>
            <a:r>
              <a:rPr lang="en-US" sz="1400" b="1" dirty="0">
                <a:solidFill>
                  <a:srgbClr val="E2E6E9"/>
                </a:solidFill>
                <a:latin typeface="Montserrat Bold" pitchFamily="34" charset="0"/>
                <a:ea typeface="Montserrat Bold" pitchFamily="34" charset="-122"/>
                <a:cs typeface="Montserrat Bold" pitchFamily="34" charset="-120"/>
              </a:rPr>
              <a:t>Deployment</a:t>
            </a:r>
            <a:endParaRPr lang="en-US" sz="1400" dirty="0"/>
          </a:p>
        </p:txBody>
      </p:sp>
      <p:sp>
        <p:nvSpPr>
          <p:cNvPr id="33" name="Text 31"/>
          <p:cNvSpPr/>
          <p:nvPr/>
        </p:nvSpPr>
        <p:spPr>
          <a:xfrm>
            <a:off x="8109704" y="5822757"/>
            <a:ext cx="5964317" cy="238363"/>
          </a:xfrm>
          <a:prstGeom prst="rect">
            <a:avLst/>
          </a:prstGeom>
          <a:noFill/>
          <a:ln/>
        </p:spPr>
        <p:txBody>
          <a:bodyPr wrap="none" lIns="0" tIns="0" rIns="0" bIns="0" rtlCol="0" anchor="t"/>
          <a:lstStyle/>
          <a:p>
            <a:pPr marL="0" indent="0" algn="l">
              <a:lnSpc>
                <a:spcPts val="1850"/>
              </a:lnSpc>
              <a:buNone/>
            </a:pPr>
            <a:r>
              <a:rPr lang="en-US" sz="1250" dirty="0">
                <a:solidFill>
                  <a:srgbClr val="E2E6E9"/>
                </a:solidFill>
                <a:latin typeface="Source Sans 3" pitchFamily="34" charset="0"/>
                <a:ea typeface="Source Sans 3" pitchFamily="34" charset="-122"/>
                <a:cs typeface="Source Sans 3" pitchFamily="34" charset="-120"/>
              </a:rPr>
              <a:t>Pushed all commits to GitHub main branch and verified remote repository</a:t>
            </a:r>
            <a:endParaRPr lang="en-US" sz="1250" dirty="0"/>
          </a:p>
        </p:txBody>
      </p:sp>
      <p:sp>
        <p:nvSpPr>
          <p:cNvPr id="34" name="Text 32"/>
          <p:cNvSpPr/>
          <p:nvPr/>
        </p:nvSpPr>
        <p:spPr>
          <a:xfrm>
            <a:off x="556260" y="7011597"/>
            <a:ext cx="3622596" cy="270867"/>
          </a:xfrm>
          <a:prstGeom prst="rect">
            <a:avLst/>
          </a:prstGeom>
          <a:noFill/>
          <a:ln/>
        </p:spPr>
        <p:txBody>
          <a:bodyPr wrap="none" lIns="0" tIns="0" rIns="0" bIns="0" rtlCol="0" anchor="t"/>
          <a:lstStyle/>
          <a:p>
            <a:pPr marL="0" indent="0" algn="l">
              <a:lnSpc>
                <a:spcPts val="2100"/>
              </a:lnSpc>
              <a:buNone/>
            </a:pPr>
            <a:r>
              <a:rPr lang="en-US" sz="1700" b="1" dirty="0">
                <a:solidFill>
                  <a:srgbClr val="FFFFFF"/>
                </a:solidFill>
                <a:latin typeface="Montserrat Bold" pitchFamily="34" charset="0"/>
                <a:ea typeface="Montserrat Bold" pitchFamily="34" charset="-122"/>
                <a:cs typeface="Montserrat Bold" pitchFamily="34" charset="-120"/>
              </a:rPr>
              <a:t>Comprehensive Commit History</a:t>
            </a:r>
            <a:endParaRPr lang="en-US" sz="1700" dirty="0"/>
          </a:p>
        </p:txBody>
      </p:sp>
      <p:sp>
        <p:nvSpPr>
          <p:cNvPr id="35" name="Text 33"/>
          <p:cNvSpPr/>
          <p:nvPr/>
        </p:nvSpPr>
        <p:spPr>
          <a:xfrm>
            <a:off x="556260" y="7520827"/>
            <a:ext cx="13517761" cy="715090"/>
          </a:xfrm>
          <a:prstGeom prst="rect">
            <a:avLst/>
          </a:prstGeom>
          <a:noFill/>
          <a:ln/>
        </p:spPr>
        <p:txBody>
          <a:bodyPr wrap="square" lIns="0" tIns="0" rIns="0" bIns="0" rtlCol="0" anchor="t"/>
          <a:lstStyle/>
          <a:p>
            <a:pPr marL="0" indent="0" algn="l">
              <a:lnSpc>
                <a:spcPts val="1850"/>
              </a:lnSpc>
              <a:buNone/>
            </a:pPr>
            <a:r>
              <a:rPr lang="en-US" sz="1250" dirty="0">
                <a:solidFill>
                  <a:srgbClr val="E2E6E9"/>
                </a:solidFill>
                <a:latin typeface="Source Sans 3" pitchFamily="34" charset="0"/>
                <a:ea typeface="Source Sans 3" pitchFamily="34" charset="-122"/>
                <a:cs typeface="Source Sans 3" pitchFamily="34" charset="-120"/>
              </a:rPr>
              <a:t>Professional version control practices emphasise creating meaningful, atomic commits—each commit should represent a single logical change with a descriptive message explaining what changed and why. This assignment requires minimum five commits demonstrating progressive development. The following commit history illustrates proper Git workflow with descriptive messages following conventional commit format conventions.</a:t>
            </a:r>
            <a:endParaRPr lang="en-US" sz="1250" dirty="0"/>
          </a:p>
        </p:txBody>
      </p:sp>
      <p:sp>
        <p:nvSpPr>
          <p:cNvPr id="36" name="Shape 34"/>
          <p:cNvSpPr/>
          <p:nvPr/>
        </p:nvSpPr>
        <p:spPr>
          <a:xfrm>
            <a:off x="556260" y="8414630"/>
            <a:ext cx="13517761" cy="5236611"/>
          </a:xfrm>
          <a:prstGeom prst="roundRect">
            <a:avLst>
              <a:gd name="adj" fmla="val 455"/>
            </a:avLst>
          </a:prstGeom>
          <a:noFill/>
          <a:ln w="7620">
            <a:solidFill>
              <a:srgbClr val="FFFFFF">
                <a:alpha val="24000"/>
              </a:srgbClr>
            </a:solidFill>
            <a:prstDash val="solid"/>
          </a:ln>
        </p:spPr>
      </p:sp>
      <p:sp>
        <p:nvSpPr>
          <p:cNvPr id="37" name="Shape 35"/>
          <p:cNvSpPr/>
          <p:nvPr/>
        </p:nvSpPr>
        <p:spPr>
          <a:xfrm>
            <a:off x="563880" y="8422250"/>
            <a:ext cx="13502521" cy="444104"/>
          </a:xfrm>
          <a:prstGeom prst="rect">
            <a:avLst/>
          </a:prstGeom>
          <a:solidFill>
            <a:srgbClr val="FFFFFF">
              <a:alpha val="4000"/>
            </a:srgbClr>
          </a:solidFill>
          <a:ln/>
        </p:spPr>
      </p:sp>
      <p:sp>
        <p:nvSpPr>
          <p:cNvPr id="38" name="Text 36"/>
          <p:cNvSpPr/>
          <p:nvPr/>
        </p:nvSpPr>
        <p:spPr>
          <a:xfrm>
            <a:off x="722828" y="8525121"/>
            <a:ext cx="1703903" cy="238363"/>
          </a:xfrm>
          <a:prstGeom prst="rect">
            <a:avLst/>
          </a:prstGeom>
          <a:noFill/>
          <a:ln/>
        </p:spPr>
        <p:txBody>
          <a:bodyPr wrap="none" lIns="0" tIns="0" rIns="0" bIns="0" rtlCol="0" anchor="t"/>
          <a:lstStyle/>
          <a:p>
            <a:pPr marL="0" indent="0" algn="l">
              <a:lnSpc>
                <a:spcPts val="1850"/>
              </a:lnSpc>
              <a:buNone/>
            </a:pPr>
            <a:r>
              <a:rPr lang="en-US" sz="1250" b="1" dirty="0">
                <a:solidFill>
                  <a:srgbClr val="E2E6E9"/>
                </a:solidFill>
                <a:latin typeface="Source Sans 3" pitchFamily="34" charset="0"/>
                <a:ea typeface="Source Sans 3" pitchFamily="34" charset="-122"/>
                <a:cs typeface="Source Sans 3" pitchFamily="34" charset="-120"/>
              </a:rPr>
              <a:t>Commit #</a:t>
            </a:r>
            <a:endParaRPr lang="en-US" sz="1250" dirty="0"/>
          </a:p>
        </p:txBody>
      </p:sp>
      <p:sp>
        <p:nvSpPr>
          <p:cNvPr id="39" name="Text 37"/>
          <p:cNvSpPr/>
          <p:nvPr/>
        </p:nvSpPr>
        <p:spPr>
          <a:xfrm>
            <a:off x="2752011" y="8525121"/>
            <a:ext cx="4400550" cy="238363"/>
          </a:xfrm>
          <a:prstGeom prst="rect">
            <a:avLst/>
          </a:prstGeom>
          <a:noFill/>
          <a:ln/>
        </p:spPr>
        <p:txBody>
          <a:bodyPr wrap="none" lIns="0" tIns="0" rIns="0" bIns="0" rtlCol="0" anchor="t"/>
          <a:lstStyle/>
          <a:p>
            <a:pPr marL="0" indent="0" algn="l">
              <a:lnSpc>
                <a:spcPts val="1850"/>
              </a:lnSpc>
              <a:buNone/>
            </a:pPr>
            <a:r>
              <a:rPr lang="en-US" sz="1250" b="1" dirty="0">
                <a:solidFill>
                  <a:srgbClr val="E2E6E9"/>
                </a:solidFill>
                <a:latin typeface="Source Sans 3" pitchFamily="34" charset="0"/>
                <a:ea typeface="Source Sans 3" pitchFamily="34" charset="-122"/>
                <a:cs typeface="Source Sans 3" pitchFamily="34" charset="-120"/>
              </a:rPr>
              <a:t>Commit Message</a:t>
            </a:r>
            <a:endParaRPr lang="en-US" sz="1250" dirty="0"/>
          </a:p>
        </p:txBody>
      </p:sp>
      <p:sp>
        <p:nvSpPr>
          <p:cNvPr id="40" name="Text 38"/>
          <p:cNvSpPr/>
          <p:nvPr/>
        </p:nvSpPr>
        <p:spPr>
          <a:xfrm>
            <a:off x="7477839" y="8525121"/>
            <a:ext cx="6429732" cy="238363"/>
          </a:xfrm>
          <a:prstGeom prst="rect">
            <a:avLst/>
          </a:prstGeom>
          <a:noFill/>
          <a:ln/>
        </p:spPr>
        <p:txBody>
          <a:bodyPr wrap="none" lIns="0" tIns="0" rIns="0" bIns="0" rtlCol="0" anchor="t"/>
          <a:lstStyle/>
          <a:p>
            <a:pPr marL="0" indent="0" algn="l">
              <a:lnSpc>
                <a:spcPts val="1850"/>
              </a:lnSpc>
              <a:buNone/>
            </a:pPr>
            <a:r>
              <a:rPr lang="en-US" sz="1250" b="1" dirty="0">
                <a:solidFill>
                  <a:srgbClr val="E2E6E9"/>
                </a:solidFill>
                <a:latin typeface="Source Sans 3" pitchFamily="34" charset="0"/>
                <a:ea typeface="Source Sans 3" pitchFamily="34" charset="-122"/>
                <a:cs typeface="Source Sans 3" pitchFamily="34" charset="-120"/>
              </a:rPr>
              <a:t>Description</a:t>
            </a:r>
            <a:endParaRPr lang="en-US" sz="1250" dirty="0"/>
          </a:p>
        </p:txBody>
      </p:sp>
      <p:sp>
        <p:nvSpPr>
          <p:cNvPr id="41" name="Shape 39"/>
          <p:cNvSpPr/>
          <p:nvPr/>
        </p:nvSpPr>
        <p:spPr>
          <a:xfrm>
            <a:off x="563880" y="8866354"/>
            <a:ext cx="13502521" cy="682467"/>
          </a:xfrm>
          <a:prstGeom prst="rect">
            <a:avLst/>
          </a:prstGeom>
          <a:solidFill>
            <a:srgbClr val="000000">
              <a:alpha val="4000"/>
            </a:srgbClr>
          </a:solidFill>
          <a:ln/>
        </p:spPr>
      </p:sp>
      <p:sp>
        <p:nvSpPr>
          <p:cNvPr id="42" name="Text 40"/>
          <p:cNvSpPr/>
          <p:nvPr/>
        </p:nvSpPr>
        <p:spPr>
          <a:xfrm>
            <a:off x="722828" y="8969224"/>
            <a:ext cx="1703903" cy="238363"/>
          </a:xfrm>
          <a:prstGeom prst="rect">
            <a:avLst/>
          </a:prstGeom>
          <a:noFill/>
          <a:ln/>
        </p:spPr>
        <p:txBody>
          <a:bodyPr wrap="none" lIns="0" tIns="0" rIns="0" bIns="0" rtlCol="0" anchor="t"/>
          <a:lstStyle/>
          <a:p>
            <a:pPr marL="0" indent="0" algn="l">
              <a:lnSpc>
                <a:spcPts val="1850"/>
              </a:lnSpc>
              <a:buNone/>
            </a:pPr>
            <a:r>
              <a:rPr lang="en-US" sz="1250" dirty="0">
                <a:solidFill>
                  <a:srgbClr val="E2E6E9"/>
                </a:solidFill>
                <a:latin typeface="Source Sans 3" pitchFamily="34" charset="0"/>
                <a:ea typeface="Source Sans 3" pitchFamily="34" charset="-122"/>
                <a:cs typeface="Source Sans 3" pitchFamily="34" charset="-120"/>
              </a:rPr>
              <a:t>1</a:t>
            </a:r>
            <a:endParaRPr lang="en-US" sz="1250" dirty="0"/>
          </a:p>
        </p:txBody>
      </p:sp>
      <p:sp>
        <p:nvSpPr>
          <p:cNvPr id="43" name="Text 41"/>
          <p:cNvSpPr/>
          <p:nvPr/>
        </p:nvSpPr>
        <p:spPr>
          <a:xfrm>
            <a:off x="2752011" y="8969224"/>
            <a:ext cx="4400550" cy="238363"/>
          </a:xfrm>
          <a:prstGeom prst="rect">
            <a:avLst/>
          </a:prstGeom>
          <a:noFill/>
          <a:ln/>
        </p:spPr>
        <p:txBody>
          <a:bodyPr wrap="none" lIns="0" tIns="0" rIns="0" bIns="0" rtlCol="0" anchor="t"/>
          <a:lstStyle/>
          <a:p>
            <a:pPr marL="0" indent="0" algn="l">
              <a:lnSpc>
                <a:spcPts val="1850"/>
              </a:lnSpc>
              <a:buNone/>
            </a:pPr>
            <a:r>
              <a:rPr lang="en-US" sz="1250" dirty="0">
                <a:solidFill>
                  <a:srgbClr val="E2E6E9"/>
                </a:solidFill>
                <a:latin typeface="Source Sans 3" pitchFamily="34" charset="0"/>
                <a:ea typeface="Source Sans 3" pitchFamily="34" charset="-122"/>
                <a:cs typeface="Source Sans 3" pitchFamily="34" charset="-120"/>
              </a:rPr>
              <a:t>Initial commit: Project structure setup</a:t>
            </a:r>
            <a:endParaRPr lang="en-US" sz="1250" dirty="0"/>
          </a:p>
        </p:txBody>
      </p:sp>
      <p:sp>
        <p:nvSpPr>
          <p:cNvPr id="44" name="Text 42"/>
          <p:cNvSpPr/>
          <p:nvPr/>
        </p:nvSpPr>
        <p:spPr>
          <a:xfrm>
            <a:off x="7477839" y="8969224"/>
            <a:ext cx="6429732" cy="476727"/>
          </a:xfrm>
          <a:prstGeom prst="rect">
            <a:avLst/>
          </a:prstGeom>
          <a:noFill/>
          <a:ln/>
        </p:spPr>
        <p:txBody>
          <a:bodyPr wrap="square" lIns="0" tIns="0" rIns="0" bIns="0" rtlCol="0" anchor="t"/>
          <a:lstStyle/>
          <a:p>
            <a:pPr marL="0" indent="0" algn="l">
              <a:lnSpc>
                <a:spcPts val="1850"/>
              </a:lnSpc>
              <a:buNone/>
            </a:pPr>
            <a:r>
              <a:rPr lang="en-US" sz="1250" dirty="0">
                <a:solidFill>
                  <a:srgbClr val="E2E6E9"/>
                </a:solidFill>
                <a:latin typeface="Source Sans 3" pitchFamily="34" charset="0"/>
                <a:ea typeface="Source Sans 3" pitchFamily="34" charset="-122"/>
                <a:cs typeface="Source Sans 3" pitchFamily="34" charset="-120"/>
              </a:rPr>
              <a:t>Created basic project structure with main.py file, established repository foundation, and configured initial Python environment settings</a:t>
            </a:r>
            <a:endParaRPr lang="en-US" sz="1250" dirty="0"/>
          </a:p>
        </p:txBody>
      </p:sp>
      <p:sp>
        <p:nvSpPr>
          <p:cNvPr id="45" name="Shape 43"/>
          <p:cNvSpPr/>
          <p:nvPr/>
        </p:nvSpPr>
        <p:spPr>
          <a:xfrm>
            <a:off x="563880" y="9548821"/>
            <a:ext cx="13502521" cy="682467"/>
          </a:xfrm>
          <a:prstGeom prst="rect">
            <a:avLst/>
          </a:prstGeom>
          <a:solidFill>
            <a:srgbClr val="FFFFFF">
              <a:alpha val="4000"/>
            </a:srgbClr>
          </a:solidFill>
          <a:ln/>
        </p:spPr>
      </p:sp>
      <p:sp>
        <p:nvSpPr>
          <p:cNvPr id="46" name="Text 44"/>
          <p:cNvSpPr/>
          <p:nvPr/>
        </p:nvSpPr>
        <p:spPr>
          <a:xfrm>
            <a:off x="722828" y="9651691"/>
            <a:ext cx="1703903" cy="238363"/>
          </a:xfrm>
          <a:prstGeom prst="rect">
            <a:avLst/>
          </a:prstGeom>
          <a:noFill/>
          <a:ln/>
        </p:spPr>
        <p:txBody>
          <a:bodyPr wrap="none" lIns="0" tIns="0" rIns="0" bIns="0" rtlCol="0" anchor="t"/>
          <a:lstStyle/>
          <a:p>
            <a:pPr marL="0" indent="0" algn="l">
              <a:lnSpc>
                <a:spcPts val="1850"/>
              </a:lnSpc>
              <a:buNone/>
            </a:pPr>
            <a:r>
              <a:rPr lang="en-US" sz="1250" dirty="0">
                <a:solidFill>
                  <a:srgbClr val="E2E6E9"/>
                </a:solidFill>
                <a:latin typeface="Source Sans 3" pitchFamily="34" charset="0"/>
                <a:ea typeface="Source Sans 3" pitchFamily="34" charset="-122"/>
                <a:cs typeface="Source Sans 3" pitchFamily="34" charset="-120"/>
              </a:rPr>
              <a:t>2</a:t>
            </a:r>
            <a:endParaRPr lang="en-US" sz="1250" dirty="0"/>
          </a:p>
        </p:txBody>
      </p:sp>
      <p:sp>
        <p:nvSpPr>
          <p:cNvPr id="47" name="Text 45"/>
          <p:cNvSpPr/>
          <p:nvPr/>
        </p:nvSpPr>
        <p:spPr>
          <a:xfrm>
            <a:off x="2752011" y="9651691"/>
            <a:ext cx="4400550" cy="238363"/>
          </a:xfrm>
          <a:prstGeom prst="rect">
            <a:avLst/>
          </a:prstGeom>
          <a:noFill/>
          <a:ln/>
        </p:spPr>
        <p:txBody>
          <a:bodyPr wrap="none" lIns="0" tIns="0" rIns="0" bIns="0" rtlCol="0" anchor="t"/>
          <a:lstStyle/>
          <a:p>
            <a:pPr marL="0" indent="0" algn="l">
              <a:lnSpc>
                <a:spcPts val="1850"/>
              </a:lnSpc>
              <a:buNone/>
            </a:pPr>
            <a:r>
              <a:rPr lang="en-US" sz="1250" dirty="0">
                <a:solidFill>
                  <a:srgbClr val="E2E6E9"/>
                </a:solidFill>
                <a:latin typeface="Source Sans 3" pitchFamily="34" charset="0"/>
                <a:ea typeface="Source Sans 3" pitchFamily="34" charset="-122"/>
                <a:cs typeface="Source Sans 3" pitchFamily="34" charset="-120"/>
              </a:rPr>
              <a:t>Add random number generation and basic game loop</a:t>
            </a:r>
            <a:endParaRPr lang="en-US" sz="1250" dirty="0"/>
          </a:p>
        </p:txBody>
      </p:sp>
      <p:sp>
        <p:nvSpPr>
          <p:cNvPr id="48" name="Text 46"/>
          <p:cNvSpPr/>
          <p:nvPr/>
        </p:nvSpPr>
        <p:spPr>
          <a:xfrm>
            <a:off x="7477839" y="9651691"/>
            <a:ext cx="6429732" cy="476727"/>
          </a:xfrm>
          <a:prstGeom prst="rect">
            <a:avLst/>
          </a:prstGeom>
          <a:noFill/>
          <a:ln/>
        </p:spPr>
        <p:txBody>
          <a:bodyPr wrap="square" lIns="0" tIns="0" rIns="0" bIns="0" rtlCol="0" anchor="t"/>
          <a:lstStyle/>
          <a:p>
            <a:pPr marL="0" indent="0" algn="l">
              <a:lnSpc>
                <a:spcPts val="1850"/>
              </a:lnSpc>
              <a:buNone/>
            </a:pPr>
            <a:r>
              <a:rPr lang="en-US" sz="1250" dirty="0">
                <a:solidFill>
                  <a:srgbClr val="E2E6E9"/>
                </a:solidFill>
                <a:latin typeface="Source Sans 3" pitchFamily="34" charset="0"/>
                <a:ea typeface="Source Sans 3" pitchFamily="34" charset="-122"/>
                <a:cs typeface="Source Sans 3" pitchFamily="34" charset="-120"/>
              </a:rPr>
              <a:t>Implemented core game logic with random module for number generation, created main game loop structure, and added basic user input functionality</a:t>
            </a:r>
            <a:endParaRPr lang="en-US" sz="1250" dirty="0"/>
          </a:p>
        </p:txBody>
      </p:sp>
      <p:sp>
        <p:nvSpPr>
          <p:cNvPr id="49" name="Shape 47"/>
          <p:cNvSpPr/>
          <p:nvPr/>
        </p:nvSpPr>
        <p:spPr>
          <a:xfrm>
            <a:off x="563880" y="10231288"/>
            <a:ext cx="13502521" cy="682467"/>
          </a:xfrm>
          <a:prstGeom prst="rect">
            <a:avLst/>
          </a:prstGeom>
          <a:solidFill>
            <a:srgbClr val="000000">
              <a:alpha val="4000"/>
            </a:srgbClr>
          </a:solidFill>
          <a:ln/>
        </p:spPr>
      </p:sp>
      <p:sp>
        <p:nvSpPr>
          <p:cNvPr id="50" name="Text 48"/>
          <p:cNvSpPr/>
          <p:nvPr/>
        </p:nvSpPr>
        <p:spPr>
          <a:xfrm>
            <a:off x="722828" y="10334158"/>
            <a:ext cx="1703903" cy="238363"/>
          </a:xfrm>
          <a:prstGeom prst="rect">
            <a:avLst/>
          </a:prstGeom>
          <a:noFill/>
          <a:ln/>
        </p:spPr>
        <p:txBody>
          <a:bodyPr wrap="none" lIns="0" tIns="0" rIns="0" bIns="0" rtlCol="0" anchor="t"/>
          <a:lstStyle/>
          <a:p>
            <a:pPr marL="0" indent="0" algn="l">
              <a:lnSpc>
                <a:spcPts val="1850"/>
              </a:lnSpc>
              <a:buNone/>
            </a:pPr>
            <a:r>
              <a:rPr lang="en-US" sz="1250" dirty="0">
                <a:solidFill>
                  <a:srgbClr val="E2E6E9"/>
                </a:solidFill>
                <a:latin typeface="Source Sans 3" pitchFamily="34" charset="0"/>
                <a:ea typeface="Source Sans 3" pitchFamily="34" charset="-122"/>
                <a:cs typeface="Source Sans 3" pitchFamily="34" charset="-120"/>
              </a:rPr>
              <a:t>3</a:t>
            </a:r>
            <a:endParaRPr lang="en-US" sz="1250" dirty="0"/>
          </a:p>
        </p:txBody>
      </p:sp>
      <p:sp>
        <p:nvSpPr>
          <p:cNvPr id="51" name="Text 49"/>
          <p:cNvSpPr/>
          <p:nvPr/>
        </p:nvSpPr>
        <p:spPr>
          <a:xfrm>
            <a:off x="2752011" y="10334158"/>
            <a:ext cx="4400550" cy="238363"/>
          </a:xfrm>
          <a:prstGeom prst="rect">
            <a:avLst/>
          </a:prstGeom>
          <a:noFill/>
          <a:ln/>
        </p:spPr>
        <p:txBody>
          <a:bodyPr wrap="none" lIns="0" tIns="0" rIns="0" bIns="0" rtlCol="0" anchor="t"/>
          <a:lstStyle/>
          <a:p>
            <a:pPr marL="0" indent="0" algn="l">
              <a:lnSpc>
                <a:spcPts val="1850"/>
              </a:lnSpc>
              <a:buNone/>
            </a:pPr>
            <a:r>
              <a:rPr lang="en-US" sz="1250" dirty="0">
                <a:solidFill>
                  <a:srgbClr val="E2E6E9"/>
                </a:solidFill>
                <a:latin typeface="Source Sans 3" pitchFamily="34" charset="0"/>
                <a:ea typeface="Source Sans 3" pitchFamily="34" charset="-122"/>
                <a:cs typeface="Source Sans 3" pitchFamily="34" charset="-120"/>
              </a:rPr>
              <a:t>Implement user input validation and error handling</a:t>
            </a:r>
            <a:endParaRPr lang="en-US" sz="1250" dirty="0"/>
          </a:p>
        </p:txBody>
      </p:sp>
      <p:sp>
        <p:nvSpPr>
          <p:cNvPr id="52" name="Text 50"/>
          <p:cNvSpPr/>
          <p:nvPr/>
        </p:nvSpPr>
        <p:spPr>
          <a:xfrm>
            <a:off x="7477839" y="10334158"/>
            <a:ext cx="6429732" cy="476727"/>
          </a:xfrm>
          <a:prstGeom prst="rect">
            <a:avLst/>
          </a:prstGeom>
          <a:noFill/>
          <a:ln/>
        </p:spPr>
        <p:txBody>
          <a:bodyPr wrap="square" lIns="0" tIns="0" rIns="0" bIns="0" rtlCol="0" anchor="t"/>
          <a:lstStyle/>
          <a:p>
            <a:pPr marL="0" indent="0" algn="l">
              <a:lnSpc>
                <a:spcPts val="1850"/>
              </a:lnSpc>
              <a:buNone/>
            </a:pPr>
            <a:r>
              <a:rPr lang="en-US" sz="1250" dirty="0">
                <a:solidFill>
                  <a:srgbClr val="E2E6E9"/>
                </a:solidFill>
                <a:latin typeface="Source Sans 3" pitchFamily="34" charset="0"/>
                <a:ea typeface="Source Sans 3" pitchFamily="34" charset="-122"/>
                <a:cs typeface="Source Sans 3" pitchFamily="34" charset="-120"/>
              </a:rPr>
              <a:t>Added try-except blocks for robust error handling, implemented input validation to ensure numeric values, and provided meaningful error messages for invalid input</a:t>
            </a:r>
            <a:endParaRPr lang="en-US" sz="1250" dirty="0"/>
          </a:p>
        </p:txBody>
      </p:sp>
      <p:sp>
        <p:nvSpPr>
          <p:cNvPr id="53" name="Shape 51"/>
          <p:cNvSpPr/>
          <p:nvPr/>
        </p:nvSpPr>
        <p:spPr>
          <a:xfrm>
            <a:off x="563880" y="10913754"/>
            <a:ext cx="13502521" cy="682467"/>
          </a:xfrm>
          <a:prstGeom prst="rect">
            <a:avLst/>
          </a:prstGeom>
          <a:solidFill>
            <a:srgbClr val="FFFFFF">
              <a:alpha val="4000"/>
            </a:srgbClr>
          </a:solidFill>
          <a:ln/>
        </p:spPr>
      </p:sp>
      <p:sp>
        <p:nvSpPr>
          <p:cNvPr id="54" name="Text 52"/>
          <p:cNvSpPr/>
          <p:nvPr/>
        </p:nvSpPr>
        <p:spPr>
          <a:xfrm>
            <a:off x="722828" y="11016625"/>
            <a:ext cx="1703903" cy="238363"/>
          </a:xfrm>
          <a:prstGeom prst="rect">
            <a:avLst/>
          </a:prstGeom>
          <a:noFill/>
          <a:ln/>
        </p:spPr>
        <p:txBody>
          <a:bodyPr wrap="none" lIns="0" tIns="0" rIns="0" bIns="0" rtlCol="0" anchor="t"/>
          <a:lstStyle/>
          <a:p>
            <a:pPr marL="0" indent="0" algn="l">
              <a:lnSpc>
                <a:spcPts val="1850"/>
              </a:lnSpc>
              <a:buNone/>
            </a:pPr>
            <a:r>
              <a:rPr lang="en-US" sz="1250" dirty="0">
                <a:solidFill>
                  <a:srgbClr val="E2E6E9"/>
                </a:solidFill>
                <a:latin typeface="Source Sans 3" pitchFamily="34" charset="0"/>
                <a:ea typeface="Source Sans 3" pitchFamily="34" charset="-122"/>
                <a:cs typeface="Source Sans 3" pitchFamily="34" charset="-120"/>
              </a:rPr>
              <a:t>4</a:t>
            </a:r>
            <a:endParaRPr lang="en-US" sz="1250" dirty="0"/>
          </a:p>
        </p:txBody>
      </p:sp>
      <p:sp>
        <p:nvSpPr>
          <p:cNvPr id="55" name="Text 53"/>
          <p:cNvSpPr/>
          <p:nvPr/>
        </p:nvSpPr>
        <p:spPr>
          <a:xfrm>
            <a:off x="2752011" y="11016625"/>
            <a:ext cx="4400550" cy="238363"/>
          </a:xfrm>
          <a:prstGeom prst="rect">
            <a:avLst/>
          </a:prstGeom>
          <a:noFill/>
          <a:ln/>
        </p:spPr>
        <p:txBody>
          <a:bodyPr wrap="none" lIns="0" tIns="0" rIns="0" bIns="0" rtlCol="0" anchor="t"/>
          <a:lstStyle/>
          <a:p>
            <a:pPr marL="0" indent="0" algn="l">
              <a:lnSpc>
                <a:spcPts val="1850"/>
              </a:lnSpc>
              <a:buNone/>
            </a:pPr>
            <a:r>
              <a:rPr lang="en-US" sz="1250" dirty="0">
                <a:solidFill>
                  <a:srgbClr val="E2E6E9"/>
                </a:solidFill>
                <a:latin typeface="Source Sans 3" pitchFamily="34" charset="0"/>
                <a:ea typeface="Source Sans 3" pitchFamily="34" charset="-122"/>
                <a:cs typeface="Source Sans 3" pitchFamily="34" charset="-120"/>
              </a:rPr>
              <a:t>Add hint system and attempt counter</a:t>
            </a:r>
            <a:endParaRPr lang="en-US" sz="1250" dirty="0"/>
          </a:p>
        </p:txBody>
      </p:sp>
      <p:sp>
        <p:nvSpPr>
          <p:cNvPr id="56" name="Text 54"/>
          <p:cNvSpPr/>
          <p:nvPr/>
        </p:nvSpPr>
        <p:spPr>
          <a:xfrm>
            <a:off x="7477839" y="11016625"/>
            <a:ext cx="6429732" cy="476727"/>
          </a:xfrm>
          <a:prstGeom prst="rect">
            <a:avLst/>
          </a:prstGeom>
          <a:noFill/>
          <a:ln/>
        </p:spPr>
        <p:txBody>
          <a:bodyPr wrap="square" lIns="0" tIns="0" rIns="0" bIns="0" rtlCol="0" anchor="t"/>
          <a:lstStyle/>
          <a:p>
            <a:pPr marL="0" indent="0" algn="l">
              <a:lnSpc>
                <a:spcPts val="1850"/>
              </a:lnSpc>
              <a:buNone/>
            </a:pPr>
            <a:r>
              <a:rPr lang="en-US" sz="1250" dirty="0">
                <a:solidFill>
                  <a:srgbClr val="E2E6E9"/>
                </a:solidFill>
                <a:latin typeface="Source Sans 3" pitchFamily="34" charset="0"/>
                <a:ea typeface="Source Sans 3" pitchFamily="34" charset="-122"/>
                <a:cs typeface="Source Sans 3" pitchFamily="34" charset="-120"/>
              </a:rPr>
              <a:t>Implemented "Too High" and "Too Low" feedback mechanism, created attempt tracking functionality, and integrated conditional logic for guess comparison</a:t>
            </a:r>
            <a:endParaRPr lang="en-US" sz="1250" dirty="0"/>
          </a:p>
        </p:txBody>
      </p:sp>
      <p:sp>
        <p:nvSpPr>
          <p:cNvPr id="57" name="Shape 55"/>
          <p:cNvSpPr/>
          <p:nvPr/>
        </p:nvSpPr>
        <p:spPr>
          <a:xfrm>
            <a:off x="563880" y="11596221"/>
            <a:ext cx="13502521" cy="682467"/>
          </a:xfrm>
          <a:prstGeom prst="rect">
            <a:avLst/>
          </a:prstGeom>
          <a:solidFill>
            <a:srgbClr val="000000">
              <a:alpha val="4000"/>
            </a:srgbClr>
          </a:solidFill>
          <a:ln/>
        </p:spPr>
      </p:sp>
      <p:sp>
        <p:nvSpPr>
          <p:cNvPr id="58" name="Text 56"/>
          <p:cNvSpPr/>
          <p:nvPr/>
        </p:nvSpPr>
        <p:spPr>
          <a:xfrm>
            <a:off x="722828" y="11699091"/>
            <a:ext cx="1703903" cy="238363"/>
          </a:xfrm>
          <a:prstGeom prst="rect">
            <a:avLst/>
          </a:prstGeom>
          <a:noFill/>
          <a:ln/>
        </p:spPr>
        <p:txBody>
          <a:bodyPr wrap="none" lIns="0" tIns="0" rIns="0" bIns="0" rtlCol="0" anchor="t"/>
          <a:lstStyle/>
          <a:p>
            <a:pPr marL="0" indent="0" algn="l">
              <a:lnSpc>
                <a:spcPts val="1850"/>
              </a:lnSpc>
              <a:buNone/>
            </a:pPr>
            <a:r>
              <a:rPr lang="en-US" sz="1250" dirty="0">
                <a:solidFill>
                  <a:srgbClr val="E2E6E9"/>
                </a:solidFill>
                <a:latin typeface="Source Sans 3" pitchFamily="34" charset="0"/>
                <a:ea typeface="Source Sans 3" pitchFamily="34" charset="-122"/>
                <a:cs typeface="Source Sans 3" pitchFamily="34" charset="-120"/>
              </a:rPr>
              <a:t>5</a:t>
            </a:r>
            <a:endParaRPr lang="en-US" sz="1250" dirty="0"/>
          </a:p>
        </p:txBody>
      </p:sp>
      <p:sp>
        <p:nvSpPr>
          <p:cNvPr id="59" name="Text 57"/>
          <p:cNvSpPr/>
          <p:nvPr/>
        </p:nvSpPr>
        <p:spPr>
          <a:xfrm>
            <a:off x="2752011" y="11699091"/>
            <a:ext cx="4400550" cy="238363"/>
          </a:xfrm>
          <a:prstGeom prst="rect">
            <a:avLst/>
          </a:prstGeom>
          <a:noFill/>
          <a:ln/>
        </p:spPr>
        <p:txBody>
          <a:bodyPr wrap="none" lIns="0" tIns="0" rIns="0" bIns="0" rtlCol="0" anchor="t"/>
          <a:lstStyle/>
          <a:p>
            <a:pPr marL="0" indent="0" algn="l">
              <a:lnSpc>
                <a:spcPts val="1850"/>
              </a:lnSpc>
              <a:buNone/>
            </a:pPr>
            <a:r>
              <a:rPr lang="en-US" sz="1250" dirty="0">
                <a:solidFill>
                  <a:srgbClr val="E2E6E9"/>
                </a:solidFill>
                <a:latin typeface="Source Sans 3" pitchFamily="34" charset="0"/>
                <a:ea typeface="Source Sans 3" pitchFamily="34" charset="-122"/>
                <a:cs typeface="Source Sans 3" pitchFamily="34" charset="-120"/>
              </a:rPr>
              <a:t>Add play again feature and performance rating</a:t>
            </a:r>
            <a:endParaRPr lang="en-US" sz="1250" dirty="0"/>
          </a:p>
        </p:txBody>
      </p:sp>
      <p:sp>
        <p:nvSpPr>
          <p:cNvPr id="60" name="Text 58"/>
          <p:cNvSpPr/>
          <p:nvPr/>
        </p:nvSpPr>
        <p:spPr>
          <a:xfrm>
            <a:off x="7477839" y="11699091"/>
            <a:ext cx="6429732" cy="476727"/>
          </a:xfrm>
          <a:prstGeom prst="rect">
            <a:avLst/>
          </a:prstGeom>
          <a:noFill/>
          <a:ln/>
        </p:spPr>
        <p:txBody>
          <a:bodyPr wrap="square" lIns="0" tIns="0" rIns="0" bIns="0" rtlCol="0" anchor="t"/>
          <a:lstStyle/>
          <a:p>
            <a:pPr marL="0" indent="0" algn="l">
              <a:lnSpc>
                <a:spcPts val="1850"/>
              </a:lnSpc>
              <a:buNone/>
            </a:pPr>
            <a:r>
              <a:rPr lang="en-US" sz="1250" dirty="0">
                <a:solidFill>
                  <a:srgbClr val="E2E6E9"/>
                </a:solidFill>
                <a:latin typeface="Source Sans 3" pitchFamily="34" charset="0"/>
                <a:ea typeface="Source Sans 3" pitchFamily="34" charset="-122"/>
                <a:cs typeface="Source Sans 3" pitchFamily="34" charset="-120"/>
              </a:rPr>
              <a:t>Developed replay functionality allowing continuous game sessions, implemented performance rating system based on attempt counts, added decorative output elements</a:t>
            </a:r>
            <a:endParaRPr lang="en-US" sz="1250" dirty="0"/>
          </a:p>
        </p:txBody>
      </p:sp>
      <p:sp>
        <p:nvSpPr>
          <p:cNvPr id="61" name="Shape 59"/>
          <p:cNvSpPr/>
          <p:nvPr/>
        </p:nvSpPr>
        <p:spPr>
          <a:xfrm>
            <a:off x="563880" y="12278688"/>
            <a:ext cx="13502521" cy="682467"/>
          </a:xfrm>
          <a:prstGeom prst="rect">
            <a:avLst/>
          </a:prstGeom>
          <a:solidFill>
            <a:srgbClr val="FFFFFF">
              <a:alpha val="4000"/>
            </a:srgbClr>
          </a:solidFill>
          <a:ln/>
        </p:spPr>
      </p:sp>
      <p:sp>
        <p:nvSpPr>
          <p:cNvPr id="62" name="Text 60"/>
          <p:cNvSpPr/>
          <p:nvPr/>
        </p:nvSpPr>
        <p:spPr>
          <a:xfrm>
            <a:off x="722828" y="12381558"/>
            <a:ext cx="1703903" cy="238363"/>
          </a:xfrm>
          <a:prstGeom prst="rect">
            <a:avLst/>
          </a:prstGeom>
          <a:noFill/>
          <a:ln/>
        </p:spPr>
        <p:txBody>
          <a:bodyPr wrap="none" lIns="0" tIns="0" rIns="0" bIns="0" rtlCol="0" anchor="t"/>
          <a:lstStyle/>
          <a:p>
            <a:pPr marL="0" indent="0" algn="l">
              <a:lnSpc>
                <a:spcPts val="1850"/>
              </a:lnSpc>
              <a:buNone/>
            </a:pPr>
            <a:r>
              <a:rPr lang="en-US" sz="1250" dirty="0">
                <a:solidFill>
                  <a:srgbClr val="E2E6E9"/>
                </a:solidFill>
                <a:latin typeface="Source Sans 3" pitchFamily="34" charset="0"/>
                <a:ea typeface="Source Sans 3" pitchFamily="34" charset="-122"/>
                <a:cs typeface="Source Sans 3" pitchFamily="34" charset="-120"/>
              </a:rPr>
              <a:t>6</a:t>
            </a:r>
            <a:endParaRPr lang="en-US" sz="1250" dirty="0"/>
          </a:p>
        </p:txBody>
      </p:sp>
      <p:sp>
        <p:nvSpPr>
          <p:cNvPr id="63" name="Text 61"/>
          <p:cNvSpPr/>
          <p:nvPr/>
        </p:nvSpPr>
        <p:spPr>
          <a:xfrm>
            <a:off x="2752011" y="12381558"/>
            <a:ext cx="4400550" cy="238363"/>
          </a:xfrm>
          <a:prstGeom prst="rect">
            <a:avLst/>
          </a:prstGeom>
          <a:noFill/>
          <a:ln/>
        </p:spPr>
        <p:txBody>
          <a:bodyPr wrap="none" lIns="0" tIns="0" rIns="0" bIns="0" rtlCol="0" anchor="t"/>
          <a:lstStyle/>
          <a:p>
            <a:pPr marL="0" indent="0" algn="l">
              <a:lnSpc>
                <a:spcPts val="1850"/>
              </a:lnSpc>
              <a:buNone/>
            </a:pPr>
            <a:r>
              <a:rPr lang="en-US" sz="1250" dirty="0">
                <a:solidFill>
                  <a:srgbClr val="E2E6E9"/>
                </a:solidFill>
                <a:latin typeface="Source Sans 3" pitchFamily="34" charset="0"/>
                <a:ea typeface="Source Sans 3" pitchFamily="34" charset="-122"/>
                <a:cs typeface="Source Sans 3" pitchFamily="34" charset="-120"/>
              </a:rPr>
              <a:t>Add README.md and comprehensive documentation</a:t>
            </a:r>
            <a:endParaRPr lang="en-US" sz="1250" dirty="0"/>
          </a:p>
        </p:txBody>
      </p:sp>
      <p:sp>
        <p:nvSpPr>
          <p:cNvPr id="64" name="Text 62"/>
          <p:cNvSpPr/>
          <p:nvPr/>
        </p:nvSpPr>
        <p:spPr>
          <a:xfrm>
            <a:off x="7477839" y="12381558"/>
            <a:ext cx="6429732" cy="476727"/>
          </a:xfrm>
          <a:prstGeom prst="rect">
            <a:avLst/>
          </a:prstGeom>
          <a:noFill/>
          <a:ln/>
        </p:spPr>
        <p:txBody>
          <a:bodyPr wrap="square" lIns="0" tIns="0" rIns="0" bIns="0" rtlCol="0" anchor="t"/>
          <a:lstStyle/>
          <a:p>
            <a:pPr marL="0" indent="0" algn="l">
              <a:lnSpc>
                <a:spcPts val="1850"/>
              </a:lnSpc>
              <a:buNone/>
            </a:pPr>
            <a:r>
              <a:rPr lang="en-US" sz="1250" dirty="0">
                <a:solidFill>
                  <a:srgbClr val="E2E6E9"/>
                </a:solidFill>
                <a:latin typeface="Source Sans 3" pitchFamily="34" charset="0"/>
                <a:ea typeface="Source Sans 3" pitchFamily="34" charset="-122"/>
                <a:cs typeface="Source Sans 3" pitchFamily="34" charset="-120"/>
              </a:rPr>
              <a:t>Created detailed README with project description, installation instructions, usage guidelines, and feature documentation following markdown best practices</a:t>
            </a:r>
            <a:endParaRPr lang="en-US" sz="1250" dirty="0"/>
          </a:p>
        </p:txBody>
      </p:sp>
      <p:sp>
        <p:nvSpPr>
          <p:cNvPr id="65" name="Shape 63"/>
          <p:cNvSpPr/>
          <p:nvPr/>
        </p:nvSpPr>
        <p:spPr>
          <a:xfrm>
            <a:off x="563880" y="12961155"/>
            <a:ext cx="13502521" cy="682467"/>
          </a:xfrm>
          <a:prstGeom prst="rect">
            <a:avLst/>
          </a:prstGeom>
          <a:solidFill>
            <a:srgbClr val="000000">
              <a:alpha val="4000"/>
            </a:srgbClr>
          </a:solidFill>
          <a:ln/>
        </p:spPr>
      </p:sp>
      <p:sp>
        <p:nvSpPr>
          <p:cNvPr id="66" name="Text 64"/>
          <p:cNvSpPr/>
          <p:nvPr/>
        </p:nvSpPr>
        <p:spPr>
          <a:xfrm>
            <a:off x="722828" y="13064025"/>
            <a:ext cx="1703903" cy="238363"/>
          </a:xfrm>
          <a:prstGeom prst="rect">
            <a:avLst/>
          </a:prstGeom>
          <a:noFill/>
          <a:ln/>
        </p:spPr>
        <p:txBody>
          <a:bodyPr wrap="none" lIns="0" tIns="0" rIns="0" bIns="0" rtlCol="0" anchor="t"/>
          <a:lstStyle/>
          <a:p>
            <a:pPr marL="0" indent="0" algn="l">
              <a:lnSpc>
                <a:spcPts val="1850"/>
              </a:lnSpc>
              <a:buNone/>
            </a:pPr>
            <a:r>
              <a:rPr lang="en-US" sz="1250" dirty="0">
                <a:solidFill>
                  <a:srgbClr val="E2E6E9"/>
                </a:solidFill>
                <a:latin typeface="Source Sans 3" pitchFamily="34" charset="0"/>
                <a:ea typeface="Source Sans 3" pitchFamily="34" charset="-122"/>
                <a:cs typeface="Source Sans 3" pitchFamily="34" charset="-120"/>
              </a:rPr>
              <a:t>7</a:t>
            </a:r>
            <a:endParaRPr lang="en-US" sz="1250" dirty="0"/>
          </a:p>
        </p:txBody>
      </p:sp>
      <p:sp>
        <p:nvSpPr>
          <p:cNvPr id="67" name="Text 65"/>
          <p:cNvSpPr/>
          <p:nvPr/>
        </p:nvSpPr>
        <p:spPr>
          <a:xfrm>
            <a:off x="2752011" y="13064025"/>
            <a:ext cx="4400550" cy="238363"/>
          </a:xfrm>
          <a:prstGeom prst="rect">
            <a:avLst/>
          </a:prstGeom>
          <a:noFill/>
          <a:ln/>
        </p:spPr>
        <p:txBody>
          <a:bodyPr wrap="none" lIns="0" tIns="0" rIns="0" bIns="0" rtlCol="0" anchor="t"/>
          <a:lstStyle/>
          <a:p>
            <a:pPr marL="0" indent="0" algn="l">
              <a:lnSpc>
                <a:spcPts val="1850"/>
              </a:lnSpc>
              <a:buNone/>
            </a:pPr>
            <a:r>
              <a:rPr lang="en-US" sz="1250" dirty="0">
                <a:solidFill>
                  <a:srgbClr val="E2E6E9"/>
                </a:solidFill>
                <a:latin typeface="Source Sans 3" pitchFamily="34" charset="0"/>
                <a:ea typeface="Source Sans 3" pitchFamily="34" charset="-122"/>
                <a:cs typeface="Source Sans 3" pitchFamily="34" charset="-120"/>
              </a:rPr>
              <a:t>Add .gitignore and finalise project structure</a:t>
            </a:r>
            <a:endParaRPr lang="en-US" sz="1250" dirty="0"/>
          </a:p>
        </p:txBody>
      </p:sp>
      <p:sp>
        <p:nvSpPr>
          <p:cNvPr id="68" name="Text 66"/>
          <p:cNvSpPr/>
          <p:nvPr/>
        </p:nvSpPr>
        <p:spPr>
          <a:xfrm>
            <a:off x="7477839" y="13064025"/>
            <a:ext cx="6429732" cy="476727"/>
          </a:xfrm>
          <a:prstGeom prst="rect">
            <a:avLst/>
          </a:prstGeom>
          <a:noFill/>
          <a:ln/>
        </p:spPr>
        <p:txBody>
          <a:bodyPr wrap="square" lIns="0" tIns="0" rIns="0" bIns="0" rtlCol="0" anchor="t"/>
          <a:lstStyle/>
          <a:p>
            <a:pPr marL="0" indent="0" algn="l">
              <a:lnSpc>
                <a:spcPts val="1850"/>
              </a:lnSpc>
              <a:buNone/>
            </a:pPr>
            <a:r>
              <a:rPr lang="en-US" sz="1250" dirty="0">
                <a:solidFill>
                  <a:srgbClr val="E2E6E9"/>
                </a:solidFill>
                <a:latin typeface="Source Sans 3" pitchFamily="34" charset="0"/>
                <a:ea typeface="Source Sans 3" pitchFamily="34" charset="-122"/>
                <a:cs typeface="Source Sans 3" pitchFamily="34" charset="-120"/>
              </a:rPr>
              <a:t>Added .gitignore to exclude Python cache files and virtual environments, organised documentation into docs folder, cleaned repository structure</a:t>
            </a:r>
            <a:endParaRPr lang="en-US" sz="1250" dirty="0"/>
          </a:p>
        </p:txBody>
      </p:sp>
      <p:sp>
        <p:nvSpPr>
          <p:cNvPr id="69" name="Text 67"/>
          <p:cNvSpPr/>
          <p:nvPr/>
        </p:nvSpPr>
        <p:spPr>
          <a:xfrm>
            <a:off x="556260" y="13988784"/>
            <a:ext cx="2767489" cy="270867"/>
          </a:xfrm>
          <a:prstGeom prst="rect">
            <a:avLst/>
          </a:prstGeom>
          <a:noFill/>
          <a:ln/>
        </p:spPr>
        <p:txBody>
          <a:bodyPr wrap="none" lIns="0" tIns="0" rIns="0" bIns="0" rtlCol="0" anchor="t"/>
          <a:lstStyle/>
          <a:p>
            <a:pPr marL="0" indent="0" algn="l">
              <a:lnSpc>
                <a:spcPts val="2100"/>
              </a:lnSpc>
              <a:buNone/>
            </a:pPr>
            <a:r>
              <a:rPr lang="en-US" sz="1700" b="1" dirty="0">
                <a:solidFill>
                  <a:srgbClr val="FFFFFF"/>
                </a:solidFill>
                <a:latin typeface="Montserrat Bold" pitchFamily="34" charset="0"/>
                <a:ea typeface="Montserrat Bold" pitchFamily="34" charset="-122"/>
                <a:cs typeface="Montserrat Bold" pitchFamily="34" charset="-120"/>
              </a:rPr>
              <a:t>Essential Git Commands</a:t>
            </a:r>
            <a:endParaRPr lang="en-US" sz="1700" dirty="0"/>
          </a:p>
        </p:txBody>
      </p:sp>
      <p:sp>
        <p:nvSpPr>
          <p:cNvPr id="70" name="Text 68"/>
          <p:cNvSpPr/>
          <p:nvPr/>
        </p:nvSpPr>
        <p:spPr>
          <a:xfrm>
            <a:off x="556260" y="14418481"/>
            <a:ext cx="6564987" cy="968693"/>
          </a:xfrm>
          <a:prstGeom prst="rect">
            <a:avLst/>
          </a:prstGeom>
          <a:noFill/>
          <a:ln/>
        </p:spPr>
        <p:txBody>
          <a:bodyPr wrap="square" lIns="0" tIns="0" rIns="0" bIns="0" rtlCol="0" anchor="t"/>
          <a:lstStyle/>
          <a:p>
            <a:pPr marL="0" indent="0" algn="l">
              <a:lnSpc>
                <a:spcPts val="1850"/>
              </a:lnSpc>
              <a:buNone/>
            </a:pPr>
            <a:r>
              <a:rPr lang="en-US" sz="1250" dirty="0">
                <a:solidFill>
                  <a:srgbClr val="E2E6E9"/>
                </a:solidFill>
                <a:latin typeface="Source Sans 3" pitchFamily="34" charset="0"/>
                <a:ea typeface="Source Sans 3" pitchFamily="34" charset="-122"/>
                <a:cs typeface="Source Sans 3" pitchFamily="34" charset="-120"/>
              </a:rPr>
              <a:t>The development process employed numerous Git commands, each serving specific version control functions. Repository initialisation began with </a:t>
            </a:r>
            <a:r>
              <a:rPr lang="en-US" sz="1250" dirty="0">
                <a:solidFill>
                  <a:srgbClr val="E2E6E9"/>
                </a:solidFill>
                <a:highlight>
                  <a:srgbClr val="1E1F20"/>
                </a:highlight>
                <a:latin typeface="Consolas" pitchFamily="34" charset="0"/>
                <a:ea typeface="Consolas" pitchFamily="34" charset="-122"/>
                <a:cs typeface="Consolas" pitchFamily="34" charset="-120"/>
              </a:rPr>
              <a:t>git init</a:t>
            </a:r>
            <a:r>
              <a:rPr lang="en-US" sz="1250" dirty="0">
                <a:solidFill>
                  <a:srgbClr val="E2E6E9"/>
                </a:solidFill>
                <a:latin typeface="Source Sans 3" pitchFamily="34" charset="0"/>
                <a:ea typeface="Source Sans 3" pitchFamily="34" charset="-122"/>
                <a:cs typeface="Source Sans 3" pitchFamily="34" charset="-120"/>
              </a:rPr>
              <a:t>, creating the local repository infrastructure. The </a:t>
            </a:r>
            <a:r>
              <a:rPr lang="en-US" sz="1250" dirty="0">
                <a:solidFill>
                  <a:srgbClr val="E2E6E9"/>
                </a:solidFill>
                <a:highlight>
                  <a:srgbClr val="1E1F20"/>
                </a:highlight>
                <a:latin typeface="Consolas" pitchFamily="34" charset="0"/>
                <a:ea typeface="Consolas" pitchFamily="34" charset="-122"/>
                <a:cs typeface="Consolas" pitchFamily="34" charset="-120"/>
              </a:rPr>
              <a:t>git remote add origin [url]</a:t>
            </a:r>
            <a:r>
              <a:rPr lang="en-US" sz="1250" dirty="0">
                <a:solidFill>
                  <a:srgbClr val="E2E6E9"/>
                </a:solidFill>
                <a:latin typeface="Source Sans 3" pitchFamily="34" charset="0"/>
                <a:ea typeface="Source Sans 3" pitchFamily="34" charset="-122"/>
                <a:cs typeface="Source Sans 3" pitchFamily="34" charset="-120"/>
              </a:rPr>
              <a:t> command connected the local repository to the GitHub remote, establishing the relationship between local and cloud-based code storage.</a:t>
            </a:r>
            <a:endParaRPr lang="en-US" sz="1250" dirty="0"/>
          </a:p>
        </p:txBody>
      </p:sp>
      <p:sp>
        <p:nvSpPr>
          <p:cNvPr id="71" name="Text 69"/>
          <p:cNvSpPr/>
          <p:nvPr/>
        </p:nvSpPr>
        <p:spPr>
          <a:xfrm>
            <a:off x="556260" y="15530169"/>
            <a:ext cx="6564987" cy="976313"/>
          </a:xfrm>
          <a:prstGeom prst="rect">
            <a:avLst/>
          </a:prstGeom>
          <a:noFill/>
          <a:ln/>
        </p:spPr>
        <p:txBody>
          <a:bodyPr wrap="square" lIns="0" tIns="0" rIns="0" bIns="0" rtlCol="0" anchor="t"/>
          <a:lstStyle/>
          <a:p>
            <a:pPr marL="0" indent="0" algn="l">
              <a:lnSpc>
                <a:spcPts val="1850"/>
              </a:lnSpc>
              <a:buNone/>
            </a:pPr>
            <a:r>
              <a:rPr lang="en-US" sz="1250" dirty="0">
                <a:solidFill>
                  <a:srgbClr val="E2E6E9"/>
                </a:solidFill>
                <a:latin typeface="Source Sans 3" pitchFamily="34" charset="0"/>
                <a:ea typeface="Source Sans 3" pitchFamily="34" charset="-122"/>
                <a:cs typeface="Source Sans 3" pitchFamily="34" charset="-120"/>
              </a:rPr>
              <a:t>Staging and committing followed an iterative cycle: </a:t>
            </a:r>
            <a:r>
              <a:rPr lang="en-US" sz="1250" dirty="0">
                <a:solidFill>
                  <a:srgbClr val="E2E6E9"/>
                </a:solidFill>
                <a:highlight>
                  <a:srgbClr val="1E1F20"/>
                </a:highlight>
                <a:latin typeface="Consolas" pitchFamily="34" charset="0"/>
                <a:ea typeface="Consolas" pitchFamily="34" charset="-122"/>
                <a:cs typeface="Consolas" pitchFamily="34" charset="-120"/>
              </a:rPr>
              <a:t>git add .</a:t>
            </a:r>
            <a:r>
              <a:rPr lang="en-US" sz="1250" dirty="0">
                <a:solidFill>
                  <a:srgbClr val="E2E6E9"/>
                </a:solidFill>
                <a:latin typeface="Source Sans 3" pitchFamily="34" charset="0"/>
                <a:ea typeface="Source Sans 3" pitchFamily="34" charset="-122"/>
                <a:cs typeface="Source Sans 3" pitchFamily="34" charset="-120"/>
              </a:rPr>
              <a:t> staged all changes in the working directory, whilst </a:t>
            </a:r>
            <a:r>
              <a:rPr lang="en-US" sz="1250" dirty="0">
                <a:solidFill>
                  <a:srgbClr val="E2E6E9"/>
                </a:solidFill>
                <a:highlight>
                  <a:srgbClr val="1E1F20"/>
                </a:highlight>
                <a:latin typeface="Consolas" pitchFamily="34" charset="0"/>
                <a:ea typeface="Consolas" pitchFamily="34" charset="-122"/>
                <a:cs typeface="Consolas" pitchFamily="34" charset="-120"/>
              </a:rPr>
              <a:t>git add main.py</a:t>
            </a:r>
            <a:r>
              <a:rPr lang="en-US" sz="1250" dirty="0">
                <a:solidFill>
                  <a:srgbClr val="E2E6E9"/>
                </a:solidFill>
                <a:latin typeface="Source Sans 3" pitchFamily="34" charset="0"/>
                <a:ea typeface="Source Sans 3" pitchFamily="34" charset="-122"/>
                <a:cs typeface="Source Sans 3" pitchFamily="34" charset="-120"/>
              </a:rPr>
              <a:t> staged specific files when granular control was needed. Each </a:t>
            </a:r>
            <a:r>
              <a:rPr lang="en-US" sz="1250" dirty="0">
                <a:solidFill>
                  <a:srgbClr val="E2E6E9"/>
                </a:solidFill>
                <a:highlight>
                  <a:srgbClr val="1E1F20"/>
                </a:highlight>
                <a:latin typeface="Consolas" pitchFamily="34" charset="0"/>
                <a:ea typeface="Consolas" pitchFamily="34" charset="-122"/>
                <a:cs typeface="Consolas" pitchFamily="34" charset="-120"/>
              </a:rPr>
              <a:t>git commit -m "message"</a:t>
            </a:r>
            <a:r>
              <a:rPr lang="en-US" sz="1250" dirty="0">
                <a:solidFill>
                  <a:srgbClr val="E2E6E9"/>
                </a:solidFill>
                <a:latin typeface="Source Sans 3" pitchFamily="34" charset="0"/>
                <a:ea typeface="Source Sans 3" pitchFamily="34" charset="-122"/>
                <a:cs typeface="Source Sans 3" pitchFamily="34" charset="-120"/>
              </a:rPr>
              <a:t> created permanent snapshots with descriptive messages. The </a:t>
            </a:r>
            <a:r>
              <a:rPr lang="en-US" sz="1250" dirty="0">
                <a:solidFill>
                  <a:srgbClr val="E2E6E9"/>
                </a:solidFill>
                <a:highlight>
                  <a:srgbClr val="1E1F20"/>
                </a:highlight>
                <a:latin typeface="Consolas" pitchFamily="34" charset="0"/>
                <a:ea typeface="Consolas" pitchFamily="34" charset="-122"/>
                <a:cs typeface="Consolas" pitchFamily="34" charset="-120"/>
              </a:rPr>
              <a:t>git status</a:t>
            </a:r>
            <a:r>
              <a:rPr lang="en-US" sz="1250" dirty="0">
                <a:solidFill>
                  <a:srgbClr val="E2E6E9"/>
                </a:solidFill>
                <a:latin typeface="Source Sans 3" pitchFamily="34" charset="0"/>
                <a:ea typeface="Source Sans 3" pitchFamily="34" charset="-122"/>
                <a:cs typeface="Source Sans 3" pitchFamily="34" charset="-120"/>
              </a:rPr>
              <a:t> command regularly verified repository state, showing modified, staged, and untracked files.</a:t>
            </a:r>
            <a:endParaRPr lang="en-US" sz="1250" dirty="0"/>
          </a:p>
        </p:txBody>
      </p:sp>
      <p:sp>
        <p:nvSpPr>
          <p:cNvPr id="72" name="Text 70"/>
          <p:cNvSpPr/>
          <p:nvPr/>
        </p:nvSpPr>
        <p:spPr>
          <a:xfrm>
            <a:off x="556260" y="16649476"/>
            <a:ext cx="6564987" cy="737950"/>
          </a:xfrm>
          <a:prstGeom prst="rect">
            <a:avLst/>
          </a:prstGeom>
          <a:noFill/>
          <a:ln/>
        </p:spPr>
        <p:txBody>
          <a:bodyPr wrap="square" lIns="0" tIns="0" rIns="0" bIns="0" rtlCol="0" anchor="t"/>
          <a:lstStyle/>
          <a:p>
            <a:pPr marL="0" indent="0" algn="l">
              <a:lnSpc>
                <a:spcPts val="1850"/>
              </a:lnSpc>
              <a:buNone/>
            </a:pPr>
            <a:r>
              <a:rPr lang="en-US" sz="1250" dirty="0">
                <a:solidFill>
                  <a:srgbClr val="E2E6E9"/>
                </a:solidFill>
                <a:latin typeface="Source Sans 3" pitchFamily="34" charset="0"/>
                <a:ea typeface="Source Sans 3" pitchFamily="34" charset="-122"/>
                <a:cs typeface="Source Sans 3" pitchFamily="34" charset="-120"/>
              </a:rPr>
              <a:t>Branch management used </a:t>
            </a:r>
            <a:r>
              <a:rPr lang="en-US" sz="1250" dirty="0">
                <a:solidFill>
                  <a:srgbClr val="E2E6E9"/>
                </a:solidFill>
                <a:highlight>
                  <a:srgbClr val="1E1F20"/>
                </a:highlight>
                <a:latin typeface="Consolas" pitchFamily="34" charset="0"/>
                <a:ea typeface="Consolas" pitchFamily="34" charset="-122"/>
                <a:cs typeface="Consolas" pitchFamily="34" charset="-120"/>
              </a:rPr>
              <a:t>git branch -M main</a:t>
            </a:r>
            <a:r>
              <a:rPr lang="en-US" sz="1250" dirty="0">
                <a:solidFill>
                  <a:srgbClr val="E2E6E9"/>
                </a:solidFill>
                <a:latin typeface="Source Sans 3" pitchFamily="34" charset="0"/>
                <a:ea typeface="Source Sans 3" pitchFamily="34" charset="-122"/>
                <a:cs typeface="Source Sans 3" pitchFamily="34" charset="-120"/>
              </a:rPr>
              <a:t> to rename the default branch to "main" following modern naming conventions. Finally, </a:t>
            </a:r>
            <a:r>
              <a:rPr lang="en-US" sz="1250" dirty="0">
                <a:solidFill>
                  <a:srgbClr val="E2E6E9"/>
                </a:solidFill>
                <a:highlight>
                  <a:srgbClr val="1E1F20"/>
                </a:highlight>
                <a:latin typeface="Consolas" pitchFamily="34" charset="0"/>
                <a:ea typeface="Consolas" pitchFamily="34" charset="-122"/>
                <a:cs typeface="Consolas" pitchFamily="34" charset="-120"/>
              </a:rPr>
              <a:t>git push -u origin main</a:t>
            </a:r>
            <a:r>
              <a:rPr lang="en-US" sz="1250" dirty="0">
                <a:solidFill>
                  <a:srgbClr val="E2E6E9"/>
                </a:solidFill>
                <a:latin typeface="Source Sans 3" pitchFamily="34" charset="0"/>
                <a:ea typeface="Source Sans 3" pitchFamily="34" charset="-122"/>
                <a:cs typeface="Source Sans 3" pitchFamily="34" charset="-120"/>
              </a:rPr>
              <a:t> uploaded all local commits to GitHub, with the </a:t>
            </a:r>
            <a:r>
              <a:rPr lang="en-US" sz="1250" dirty="0">
                <a:solidFill>
                  <a:srgbClr val="E2E6E9"/>
                </a:solidFill>
                <a:highlight>
                  <a:srgbClr val="1E1F20"/>
                </a:highlight>
                <a:latin typeface="Consolas" pitchFamily="34" charset="0"/>
                <a:ea typeface="Consolas" pitchFamily="34" charset="-122"/>
                <a:cs typeface="Consolas" pitchFamily="34" charset="-120"/>
              </a:rPr>
              <a:t>-u</a:t>
            </a:r>
            <a:r>
              <a:rPr lang="en-US" sz="1250" dirty="0">
                <a:solidFill>
                  <a:srgbClr val="E2E6E9"/>
                </a:solidFill>
                <a:latin typeface="Source Sans 3" pitchFamily="34" charset="0"/>
                <a:ea typeface="Source Sans 3" pitchFamily="34" charset="-122"/>
                <a:cs typeface="Source Sans 3" pitchFamily="34" charset="-120"/>
              </a:rPr>
              <a:t> flag establishing the upstream tracking relationship for future pushes.</a:t>
            </a:r>
            <a:endParaRPr lang="en-US" sz="1250" dirty="0"/>
          </a:p>
        </p:txBody>
      </p:sp>
      <p:sp>
        <p:nvSpPr>
          <p:cNvPr id="73" name="Text 71"/>
          <p:cNvSpPr/>
          <p:nvPr/>
        </p:nvSpPr>
        <p:spPr>
          <a:xfrm>
            <a:off x="7516535" y="13988784"/>
            <a:ext cx="2360533" cy="270867"/>
          </a:xfrm>
          <a:prstGeom prst="rect">
            <a:avLst/>
          </a:prstGeom>
          <a:noFill/>
          <a:ln/>
        </p:spPr>
        <p:txBody>
          <a:bodyPr wrap="none" lIns="0" tIns="0" rIns="0" bIns="0" rtlCol="0" anchor="t"/>
          <a:lstStyle/>
          <a:p>
            <a:pPr marL="0" indent="0" algn="l">
              <a:lnSpc>
                <a:spcPts val="2100"/>
              </a:lnSpc>
              <a:buNone/>
            </a:pPr>
            <a:r>
              <a:rPr lang="en-US" sz="1700" b="1" dirty="0">
                <a:solidFill>
                  <a:srgbClr val="FFFFFF"/>
                </a:solidFill>
                <a:latin typeface="Montserrat Bold" pitchFamily="34" charset="0"/>
                <a:ea typeface="Montserrat Bold" pitchFamily="34" charset="-122"/>
                <a:cs typeface="Montserrat Bold" pitchFamily="34" charset="-120"/>
              </a:rPr>
              <a:t>Repository Structure</a:t>
            </a:r>
            <a:endParaRPr lang="en-US" sz="1700" dirty="0"/>
          </a:p>
        </p:txBody>
      </p:sp>
      <p:sp>
        <p:nvSpPr>
          <p:cNvPr id="74" name="Shape 72"/>
          <p:cNvSpPr/>
          <p:nvPr/>
        </p:nvSpPr>
        <p:spPr>
          <a:xfrm>
            <a:off x="7516535" y="14438365"/>
            <a:ext cx="6564987" cy="2860360"/>
          </a:xfrm>
          <a:prstGeom prst="roundRect">
            <a:avLst>
              <a:gd name="adj" fmla="val 833"/>
            </a:avLst>
          </a:prstGeom>
          <a:solidFill>
            <a:srgbClr val="1E1F20"/>
          </a:solidFill>
          <a:ln/>
        </p:spPr>
      </p:sp>
      <p:sp>
        <p:nvSpPr>
          <p:cNvPr id="75" name="Shape 73"/>
          <p:cNvSpPr/>
          <p:nvPr/>
        </p:nvSpPr>
        <p:spPr>
          <a:xfrm>
            <a:off x="7508677" y="14438365"/>
            <a:ext cx="6580703" cy="2860360"/>
          </a:xfrm>
          <a:prstGeom prst="roundRect">
            <a:avLst>
              <a:gd name="adj" fmla="val 833"/>
            </a:avLst>
          </a:prstGeom>
          <a:solidFill>
            <a:srgbClr val="1E1F20"/>
          </a:solidFill>
          <a:ln/>
        </p:spPr>
      </p:sp>
      <p:sp>
        <p:nvSpPr>
          <p:cNvPr id="76" name="Text 74"/>
          <p:cNvSpPr/>
          <p:nvPr/>
        </p:nvSpPr>
        <p:spPr>
          <a:xfrm>
            <a:off x="7667506" y="14557546"/>
            <a:ext cx="6263045" cy="2621997"/>
          </a:xfrm>
          <a:prstGeom prst="rect">
            <a:avLst/>
          </a:prstGeom>
          <a:noFill/>
          <a:ln/>
        </p:spPr>
        <p:txBody>
          <a:bodyPr wrap="square" lIns="0" tIns="0" rIns="0" bIns="0" rtlCol="0" anchor="t"/>
          <a:lstStyle/>
          <a:p>
            <a:pPr marL="0" indent="0" algn="l">
              <a:lnSpc>
                <a:spcPts val="1850"/>
              </a:lnSpc>
              <a:buNone/>
            </a:pPr>
            <a:r>
              <a:rPr lang="en-US" sz="1250" dirty="0">
                <a:solidFill>
                  <a:srgbClr val="E2E6E9"/>
                </a:solidFill>
                <a:highlight>
                  <a:srgbClr val="1E1F20"/>
                </a:highlight>
                <a:latin typeface="Consolas" pitchFamily="34" charset="0"/>
                <a:ea typeface="Consolas" pitchFamily="34" charset="-122"/>
                <a:cs typeface="Consolas" pitchFamily="34" charset="-120"/>
              </a:rPr>
              <a:t>number-guessing-game/│├── main.py├── README.md├── .gitignore│└── docs/    ├── project_overview.md    ├── development_process.md    └── future_improvements.md</a:t>
            </a:r>
            <a:endParaRPr lang="en-US" sz="1250" dirty="0"/>
          </a:p>
        </p:txBody>
      </p:sp>
      <p:sp>
        <p:nvSpPr>
          <p:cNvPr id="77" name="Text 75"/>
          <p:cNvSpPr/>
          <p:nvPr/>
        </p:nvSpPr>
        <p:spPr>
          <a:xfrm>
            <a:off x="7516535" y="17477438"/>
            <a:ext cx="6564987" cy="1207057"/>
          </a:xfrm>
          <a:prstGeom prst="rect">
            <a:avLst/>
          </a:prstGeom>
          <a:noFill/>
          <a:ln/>
        </p:spPr>
        <p:txBody>
          <a:bodyPr wrap="square" lIns="0" tIns="0" rIns="0" bIns="0" rtlCol="0" anchor="t"/>
          <a:lstStyle/>
          <a:p>
            <a:pPr marL="0" indent="0" algn="l">
              <a:lnSpc>
                <a:spcPts val="1850"/>
              </a:lnSpc>
              <a:buNone/>
            </a:pPr>
            <a:r>
              <a:rPr lang="en-US" sz="1250" dirty="0">
                <a:solidFill>
                  <a:srgbClr val="E2E6E9"/>
                </a:solidFill>
                <a:latin typeface="Source Sans 3" pitchFamily="34" charset="0"/>
                <a:ea typeface="Source Sans 3" pitchFamily="34" charset="-122"/>
                <a:cs typeface="Source Sans 3" pitchFamily="34" charset="-120"/>
              </a:rPr>
              <a:t>The repository structure follows professional project organisation standards. The root directory contains the main application file (</a:t>
            </a:r>
            <a:r>
              <a:rPr lang="en-US" sz="1250" dirty="0">
                <a:solidFill>
                  <a:srgbClr val="E2E6E9"/>
                </a:solidFill>
                <a:highlight>
                  <a:srgbClr val="1E1F20"/>
                </a:highlight>
                <a:latin typeface="Consolas" pitchFamily="34" charset="0"/>
                <a:ea typeface="Consolas" pitchFamily="34" charset="-122"/>
                <a:cs typeface="Consolas" pitchFamily="34" charset="-120"/>
              </a:rPr>
              <a:t>main.py</a:t>
            </a:r>
            <a:r>
              <a:rPr lang="en-US" sz="1250" dirty="0">
                <a:solidFill>
                  <a:srgbClr val="E2E6E9"/>
                </a:solidFill>
                <a:latin typeface="Source Sans 3" pitchFamily="34" charset="0"/>
                <a:ea typeface="Source Sans 3" pitchFamily="34" charset="-122"/>
                <a:cs typeface="Source Sans 3" pitchFamily="34" charset="-120"/>
              </a:rPr>
              <a:t>), comprehensive README documentation, and Git configuration files. The </a:t>
            </a:r>
            <a:r>
              <a:rPr lang="en-US" sz="1250" dirty="0">
                <a:solidFill>
                  <a:srgbClr val="E2E6E9"/>
                </a:solidFill>
                <a:highlight>
                  <a:srgbClr val="1E1F20"/>
                </a:highlight>
                <a:latin typeface="Consolas" pitchFamily="34" charset="0"/>
                <a:ea typeface="Consolas" pitchFamily="34" charset="-122"/>
                <a:cs typeface="Consolas" pitchFamily="34" charset="-120"/>
              </a:rPr>
              <a:t>docs/</a:t>
            </a:r>
            <a:r>
              <a:rPr lang="en-US" sz="1250" dirty="0">
                <a:solidFill>
                  <a:srgbClr val="E2E6E9"/>
                </a:solidFill>
                <a:latin typeface="Source Sans 3" pitchFamily="34" charset="0"/>
                <a:ea typeface="Source Sans 3" pitchFamily="34" charset="-122"/>
                <a:cs typeface="Source Sans 3" pitchFamily="34" charset="-120"/>
              </a:rPr>
              <a:t> subdirectory houses additional markdown documentation covering project overview, development methodology, and planned enhancements—separating detailed documentation from primary project files whilst maintaining accessibility.</a:t>
            </a:r>
            <a:endParaRPr lang="en-US" sz="1250" dirty="0"/>
          </a:p>
        </p:txBody>
      </p:sp>
      <p:sp>
        <p:nvSpPr>
          <p:cNvPr id="78" name="Rectangle: Rounded Corners 77">
            <a:extLst>
              <a:ext uri="{FF2B5EF4-FFF2-40B4-BE49-F238E27FC236}">
                <a16:creationId xmlns:a16="http://schemas.microsoft.com/office/drawing/2014/main" xmlns="" id="{ECF2A589-2C78-E27B-71FF-81571FE09609}"/>
              </a:ext>
            </a:extLst>
          </p:cNvPr>
          <p:cNvSpPr/>
          <p:nvPr/>
        </p:nvSpPr>
        <p:spPr>
          <a:xfrm>
            <a:off x="12877252" y="20172717"/>
            <a:ext cx="1674207" cy="447332"/>
          </a:xfrm>
          <a:prstGeom prst="roundRect">
            <a:avLst/>
          </a:prstGeom>
          <a:solidFill>
            <a:srgbClr val="111213"/>
          </a:solidFill>
          <a:ln>
            <a:solidFill>
              <a:srgbClr val="11121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586978" y="461249"/>
            <a:ext cx="8954810" cy="476489"/>
          </a:xfrm>
          <a:prstGeom prst="rect">
            <a:avLst/>
          </a:prstGeom>
          <a:noFill/>
          <a:ln/>
        </p:spPr>
        <p:txBody>
          <a:bodyPr wrap="none" lIns="0" tIns="0" rIns="0" bIns="0" rtlCol="0" anchor="t"/>
          <a:lstStyle/>
          <a:p>
            <a:pPr marL="0" indent="0" algn="l">
              <a:lnSpc>
                <a:spcPts val="3750"/>
              </a:lnSpc>
              <a:buNone/>
            </a:pPr>
            <a:r>
              <a:rPr lang="en-US" sz="3000" b="1" dirty="0">
                <a:solidFill>
                  <a:srgbClr val="FFFFFF"/>
                </a:solidFill>
                <a:latin typeface="Montserrat Bold" pitchFamily="34" charset="0"/>
                <a:ea typeface="Montserrat Bold" pitchFamily="34" charset="-122"/>
                <a:cs typeface="Montserrat Bold" pitchFamily="34" charset="-120"/>
              </a:rPr>
              <a:t>5. Documentation and Professional Practices</a:t>
            </a:r>
            <a:endParaRPr lang="en-US" sz="3000" dirty="0"/>
          </a:p>
        </p:txBody>
      </p:sp>
      <p:sp>
        <p:nvSpPr>
          <p:cNvPr id="3" name="Text 1"/>
          <p:cNvSpPr/>
          <p:nvPr/>
        </p:nvSpPr>
        <p:spPr>
          <a:xfrm>
            <a:off x="586978" y="1004769"/>
            <a:ext cx="3607594" cy="285869"/>
          </a:xfrm>
          <a:prstGeom prst="rect">
            <a:avLst/>
          </a:prstGeom>
          <a:noFill/>
          <a:ln/>
        </p:spPr>
        <p:txBody>
          <a:bodyPr wrap="none" lIns="0" tIns="0" rIns="0" bIns="0" rtlCol="0" anchor="t"/>
          <a:lstStyle/>
          <a:p>
            <a:pPr marL="0" indent="0" algn="l">
              <a:lnSpc>
                <a:spcPts val="2250"/>
              </a:lnSpc>
              <a:buNone/>
            </a:pPr>
            <a:r>
              <a:rPr lang="en-US" sz="1800" b="1" dirty="0">
                <a:solidFill>
                  <a:srgbClr val="FFFFFF"/>
                </a:solidFill>
                <a:latin typeface="Montserrat Bold" pitchFamily="34" charset="0"/>
                <a:ea typeface="Montserrat Bold" pitchFamily="34" charset="-122"/>
                <a:cs typeface="Montserrat Bold" pitchFamily="34" charset="-120"/>
              </a:rPr>
              <a:t>README.md: Project Gateway</a:t>
            </a:r>
            <a:endParaRPr lang="en-US" sz="1800" dirty="0"/>
          </a:p>
        </p:txBody>
      </p:sp>
      <p:sp>
        <p:nvSpPr>
          <p:cNvPr id="4" name="Text 2"/>
          <p:cNvSpPr/>
          <p:nvPr/>
        </p:nvSpPr>
        <p:spPr>
          <a:xfrm>
            <a:off x="586978" y="1542218"/>
            <a:ext cx="13456325" cy="754738"/>
          </a:xfrm>
          <a:prstGeom prst="rect">
            <a:avLst/>
          </a:prstGeom>
          <a:noFill/>
          <a:ln/>
        </p:spPr>
        <p:txBody>
          <a:bodyPr wrap="square" lIns="0" tIns="0" rIns="0" bIns="0" rtlCol="0" anchor="t"/>
          <a:lstStyle/>
          <a:p>
            <a:pPr marL="0" indent="0" algn="l">
              <a:lnSpc>
                <a:spcPts val="1950"/>
              </a:lnSpc>
              <a:buNone/>
            </a:pPr>
            <a:r>
              <a:rPr lang="en-US" sz="1300" dirty="0">
                <a:solidFill>
                  <a:srgbClr val="E2E6E9"/>
                </a:solidFill>
                <a:latin typeface="Source Sans 3" pitchFamily="34" charset="0"/>
                <a:ea typeface="Source Sans 3" pitchFamily="34" charset="-122"/>
                <a:cs typeface="Source Sans 3" pitchFamily="34" charset="-120"/>
              </a:rPr>
              <a:t>The README.md file serves as the primary entry point for anyone encountering the project, whether collaborators, potential employers reviewing portfolios, or other developers exploring the codebase. Markdown formatting enables rich text presentation including headings, lists, code blocks, and links whilst remaining plain text and version-control friendly. A well-crafted README immediately communicates project purpose, functionality, and usage instructions, significantly improving project accessibility and professionalism.</a:t>
            </a:r>
            <a:endParaRPr lang="en-US" sz="1300" dirty="0"/>
          </a:p>
        </p:txBody>
      </p:sp>
      <p:sp>
        <p:nvSpPr>
          <p:cNvPr id="5" name="Text 3"/>
          <p:cNvSpPr/>
          <p:nvPr/>
        </p:nvSpPr>
        <p:spPr>
          <a:xfrm>
            <a:off x="586978" y="2636403"/>
            <a:ext cx="7910155" cy="1509476"/>
          </a:xfrm>
          <a:prstGeom prst="rect">
            <a:avLst/>
          </a:prstGeom>
          <a:noFill/>
          <a:ln/>
        </p:spPr>
        <p:txBody>
          <a:bodyPr wrap="square" lIns="0" tIns="0" rIns="0" bIns="0" rtlCol="0" anchor="t"/>
          <a:lstStyle/>
          <a:p>
            <a:pPr marL="0" indent="0" algn="l">
              <a:lnSpc>
                <a:spcPts val="1950"/>
              </a:lnSpc>
              <a:buNone/>
            </a:pPr>
            <a:r>
              <a:rPr lang="en-US" sz="1300" dirty="0">
                <a:solidFill>
                  <a:srgbClr val="E2E6E9"/>
                </a:solidFill>
                <a:latin typeface="Source Sans 3" pitchFamily="34" charset="0"/>
                <a:ea typeface="Source Sans 3" pitchFamily="34" charset="-122"/>
                <a:cs typeface="Source Sans 3" pitchFamily="34" charset="-120"/>
              </a:rPr>
              <a:t>The Number Guessing Game README begins with an engaging title enhanced by emoji icons that add visual interest and personality. The description section provides a concise overview of the project's purpose and core functionality, establishing context for readers. The features section employs bullet points to highlight key capabilities including random number generation, the hint system, attempt tracking, performance ratings, replay functionality, error handling, and user interface design. This structured presentation allows readers to quickly grasp project scope and complexity.</a:t>
            </a:r>
            <a:endParaRPr lang="en-US" sz="1300" dirty="0"/>
          </a:p>
        </p:txBody>
      </p:sp>
      <p:sp>
        <p:nvSpPr>
          <p:cNvPr id="6" name="Text 4"/>
          <p:cNvSpPr/>
          <p:nvPr/>
        </p:nvSpPr>
        <p:spPr>
          <a:xfrm>
            <a:off x="586978" y="4296731"/>
            <a:ext cx="7910155" cy="1288376"/>
          </a:xfrm>
          <a:prstGeom prst="rect">
            <a:avLst/>
          </a:prstGeom>
          <a:noFill/>
          <a:ln/>
        </p:spPr>
        <p:txBody>
          <a:bodyPr wrap="square" lIns="0" tIns="0" rIns="0" bIns="0" rtlCol="0" anchor="t"/>
          <a:lstStyle/>
          <a:p>
            <a:pPr marL="0" indent="0" algn="l">
              <a:lnSpc>
                <a:spcPts val="1950"/>
              </a:lnSpc>
              <a:buNone/>
            </a:pPr>
            <a:r>
              <a:rPr lang="en-US" sz="1300" dirty="0">
                <a:solidFill>
                  <a:srgbClr val="E2E6E9"/>
                </a:solidFill>
                <a:latin typeface="Source Sans 3" pitchFamily="34" charset="0"/>
                <a:ea typeface="Source Sans 3" pitchFamily="34" charset="-122"/>
                <a:cs typeface="Source Sans 3" pitchFamily="34" charset="-120"/>
              </a:rPr>
              <a:t>Installation instructions offer step-by-step guidance for setting up the project locally: cloning the repository using </a:t>
            </a:r>
            <a:r>
              <a:rPr lang="en-US" sz="1300" dirty="0">
                <a:solidFill>
                  <a:srgbClr val="E2E6E9"/>
                </a:solidFill>
                <a:highlight>
                  <a:srgbClr val="1E1F20"/>
                </a:highlight>
                <a:latin typeface="Consolas" pitchFamily="34" charset="0"/>
                <a:ea typeface="Consolas" pitchFamily="34" charset="-122"/>
                <a:cs typeface="Consolas" pitchFamily="34" charset="-120"/>
              </a:rPr>
              <a:t>git clone</a:t>
            </a:r>
            <a:r>
              <a:rPr lang="en-US" sz="1300" dirty="0">
                <a:solidFill>
                  <a:srgbClr val="E2E6E9"/>
                </a:solidFill>
                <a:latin typeface="Source Sans 3" pitchFamily="34" charset="0"/>
                <a:ea typeface="Source Sans 3" pitchFamily="34" charset="-122"/>
                <a:cs typeface="Source Sans 3" pitchFamily="34" charset="-120"/>
              </a:rPr>
              <a:t>, navigating to the project directory, and verifying Python installation. Usage instructions demonstrate executing the game with the </a:t>
            </a:r>
            <a:r>
              <a:rPr lang="en-US" sz="1300" dirty="0">
                <a:solidFill>
                  <a:srgbClr val="E2E6E9"/>
                </a:solidFill>
                <a:highlight>
                  <a:srgbClr val="1E1F20"/>
                </a:highlight>
                <a:latin typeface="Consolas" pitchFamily="34" charset="0"/>
                <a:ea typeface="Consolas" pitchFamily="34" charset="-122"/>
                <a:cs typeface="Consolas" pitchFamily="34" charset="-120"/>
              </a:rPr>
              <a:t>python main.py</a:t>
            </a:r>
            <a:r>
              <a:rPr lang="en-US" sz="1300" dirty="0">
                <a:solidFill>
                  <a:srgbClr val="E2E6E9"/>
                </a:solidFill>
                <a:latin typeface="Source Sans 3" pitchFamily="34" charset="0"/>
                <a:ea typeface="Source Sans 3" pitchFamily="34" charset="-122"/>
                <a:cs typeface="Source Sans 3" pitchFamily="34" charset="-120"/>
              </a:rPr>
              <a:t> command. The "How to Play" section provides user-facing documentation explaining gameplay mechanics—a consideration often overlooked in technical projects but crucial for user experience.</a:t>
            </a:r>
            <a:endParaRPr lang="en-US" sz="1300" dirty="0"/>
          </a:p>
        </p:txBody>
      </p:sp>
      <p:sp>
        <p:nvSpPr>
          <p:cNvPr id="7" name="Text 5"/>
          <p:cNvSpPr/>
          <p:nvPr/>
        </p:nvSpPr>
        <p:spPr>
          <a:xfrm>
            <a:off x="586978" y="5735960"/>
            <a:ext cx="7910155" cy="1006317"/>
          </a:xfrm>
          <a:prstGeom prst="rect">
            <a:avLst/>
          </a:prstGeom>
          <a:noFill/>
          <a:ln/>
        </p:spPr>
        <p:txBody>
          <a:bodyPr wrap="square" lIns="0" tIns="0" rIns="0" bIns="0" rtlCol="0" anchor="t"/>
          <a:lstStyle/>
          <a:p>
            <a:pPr marL="0" indent="0" algn="l">
              <a:lnSpc>
                <a:spcPts val="1950"/>
              </a:lnSpc>
              <a:buNone/>
            </a:pPr>
            <a:r>
              <a:rPr lang="en-US" sz="1300" dirty="0">
                <a:solidFill>
                  <a:srgbClr val="E2E6E9"/>
                </a:solidFill>
                <a:latin typeface="Source Sans 3" pitchFamily="34" charset="0"/>
                <a:ea typeface="Source Sans 3" pitchFamily="34" charset="-122"/>
                <a:cs typeface="Source Sans 3" pitchFamily="34" charset="-120"/>
              </a:rPr>
              <a:t>Placeholder sections for screenshots enable visual demonstration of the application once captured. The author section attributes the work appropriately, whilst the licence section clarifies usage rights—in this case, acknowledging academic purposes under the ETCCCP105 coursework. This comprehensive README structure exemplifies professional documentation standards that enhance project credibility and usability.</a:t>
            </a:r>
            <a:endParaRPr lang="en-US" sz="1300" dirty="0"/>
          </a:p>
        </p:txBody>
      </p:sp>
      <p:pic>
        <p:nvPicPr>
          <p:cNvPr id="8" name="Image 0" descr="preencoded.png"/>
          <p:cNvPicPr>
            <a:picLocks noChangeAspect="1"/>
          </p:cNvPicPr>
          <p:nvPr/>
        </p:nvPicPr>
        <p:blipFill>
          <a:blip r:embed="rId3"/>
          <a:stretch>
            <a:fillRect/>
          </a:stretch>
        </p:blipFill>
        <p:spPr>
          <a:xfrm>
            <a:off x="586978" y="6930872"/>
            <a:ext cx="6199465" cy="4032650"/>
          </a:xfrm>
          <a:prstGeom prst="rect">
            <a:avLst/>
          </a:prstGeom>
        </p:spPr>
      </p:pic>
      <p:sp>
        <p:nvSpPr>
          <p:cNvPr id="9" name="Shape 6"/>
          <p:cNvSpPr/>
          <p:nvPr/>
        </p:nvSpPr>
        <p:spPr>
          <a:xfrm>
            <a:off x="8913852" y="2674146"/>
            <a:ext cx="5137071" cy="1290043"/>
          </a:xfrm>
          <a:prstGeom prst="roundRect">
            <a:avLst>
              <a:gd name="adj" fmla="val 1950"/>
            </a:avLst>
          </a:prstGeom>
          <a:solidFill>
            <a:srgbClr val="111213"/>
          </a:solidFill>
          <a:ln w="22860">
            <a:solidFill>
              <a:srgbClr val="494A4B"/>
            </a:solidFill>
            <a:prstDash val="solid"/>
          </a:ln>
        </p:spPr>
      </p:sp>
      <p:sp>
        <p:nvSpPr>
          <p:cNvPr id="10" name="Shape 7"/>
          <p:cNvSpPr/>
          <p:nvPr/>
        </p:nvSpPr>
        <p:spPr>
          <a:xfrm>
            <a:off x="8936712" y="2697006"/>
            <a:ext cx="670798" cy="1244323"/>
          </a:xfrm>
          <a:prstGeom prst="rect">
            <a:avLst/>
          </a:prstGeom>
          <a:solidFill>
            <a:srgbClr val="303132"/>
          </a:solidFill>
          <a:ln/>
        </p:spPr>
      </p:sp>
      <p:sp>
        <p:nvSpPr>
          <p:cNvPr id="11" name="Text 8"/>
          <p:cNvSpPr/>
          <p:nvPr/>
        </p:nvSpPr>
        <p:spPr>
          <a:xfrm>
            <a:off x="9146262" y="3161946"/>
            <a:ext cx="251579" cy="314444"/>
          </a:xfrm>
          <a:prstGeom prst="rect">
            <a:avLst/>
          </a:prstGeom>
          <a:noFill/>
          <a:ln/>
        </p:spPr>
        <p:txBody>
          <a:bodyPr wrap="none" lIns="0" tIns="0" rIns="0" bIns="0" rtlCol="0" anchor="t"/>
          <a:lstStyle/>
          <a:p>
            <a:pPr marL="0" indent="0" algn="l">
              <a:lnSpc>
                <a:spcPts val="1950"/>
              </a:lnSpc>
              <a:buNone/>
            </a:pPr>
            <a:r>
              <a:rPr lang="en-US" sz="1950" b="1" dirty="0">
                <a:solidFill>
                  <a:srgbClr val="E2E6E9"/>
                </a:solidFill>
                <a:latin typeface="Montserrat Bold" pitchFamily="34" charset="0"/>
                <a:ea typeface="Montserrat Bold" pitchFamily="34" charset="-122"/>
                <a:cs typeface="Montserrat Bold" pitchFamily="34" charset="-120"/>
              </a:rPr>
              <a:t>1</a:t>
            </a:r>
            <a:endParaRPr lang="en-US" sz="1950" dirty="0"/>
          </a:p>
        </p:txBody>
      </p:sp>
      <p:sp>
        <p:nvSpPr>
          <p:cNvPr id="12" name="Text 9"/>
          <p:cNvSpPr/>
          <p:nvPr/>
        </p:nvSpPr>
        <p:spPr>
          <a:xfrm>
            <a:off x="9775150" y="2864646"/>
            <a:ext cx="1905953" cy="238244"/>
          </a:xfrm>
          <a:prstGeom prst="rect">
            <a:avLst/>
          </a:prstGeom>
          <a:noFill/>
          <a:ln/>
        </p:spPr>
        <p:txBody>
          <a:bodyPr wrap="none" lIns="0" tIns="0" rIns="0" bIns="0" rtlCol="0" anchor="t"/>
          <a:lstStyle/>
          <a:p>
            <a:pPr marL="0" indent="0" algn="l">
              <a:lnSpc>
                <a:spcPts val="1850"/>
              </a:lnSpc>
              <a:buNone/>
            </a:pPr>
            <a:r>
              <a:rPr lang="en-US" sz="1500" b="1" dirty="0">
                <a:solidFill>
                  <a:srgbClr val="E2E6E9"/>
                </a:solidFill>
                <a:latin typeface="Montserrat Bold" pitchFamily="34" charset="0"/>
                <a:ea typeface="Montserrat Bold" pitchFamily="34" charset="-122"/>
                <a:cs typeface="Montserrat Bold" pitchFamily="34" charset="-120"/>
              </a:rPr>
              <a:t>Title &amp; Description</a:t>
            </a:r>
            <a:endParaRPr lang="en-US" sz="1500" dirty="0"/>
          </a:p>
        </p:txBody>
      </p:sp>
      <p:sp>
        <p:nvSpPr>
          <p:cNvPr id="13" name="Text 10"/>
          <p:cNvSpPr/>
          <p:nvPr/>
        </p:nvSpPr>
        <p:spPr>
          <a:xfrm>
            <a:off x="9775150" y="3270531"/>
            <a:ext cx="4085273" cy="503159"/>
          </a:xfrm>
          <a:prstGeom prst="rect">
            <a:avLst/>
          </a:prstGeom>
          <a:noFill/>
          <a:ln/>
        </p:spPr>
        <p:txBody>
          <a:bodyPr wrap="square" lIns="0" tIns="0" rIns="0" bIns="0" rtlCol="0" anchor="t"/>
          <a:lstStyle/>
          <a:p>
            <a:pPr marL="0" indent="0" algn="l">
              <a:lnSpc>
                <a:spcPts val="1950"/>
              </a:lnSpc>
              <a:buNone/>
            </a:pPr>
            <a:r>
              <a:rPr lang="en-US" sz="1300" dirty="0">
                <a:solidFill>
                  <a:srgbClr val="E2E6E9"/>
                </a:solidFill>
                <a:latin typeface="Source Sans 3" pitchFamily="34" charset="0"/>
                <a:ea typeface="Source Sans 3" pitchFamily="34" charset="-122"/>
                <a:cs typeface="Source Sans 3" pitchFamily="34" charset="-120"/>
              </a:rPr>
              <a:t>Engaging project introduction with clear purpose statement</a:t>
            </a:r>
            <a:endParaRPr lang="en-US" sz="1300" dirty="0"/>
          </a:p>
        </p:txBody>
      </p:sp>
      <p:sp>
        <p:nvSpPr>
          <p:cNvPr id="14" name="Shape 11"/>
          <p:cNvSpPr/>
          <p:nvPr/>
        </p:nvSpPr>
        <p:spPr>
          <a:xfrm>
            <a:off x="8913852" y="4131830"/>
            <a:ext cx="5137071" cy="1038464"/>
          </a:xfrm>
          <a:prstGeom prst="roundRect">
            <a:avLst>
              <a:gd name="adj" fmla="val 2423"/>
            </a:avLst>
          </a:prstGeom>
          <a:solidFill>
            <a:srgbClr val="111213"/>
          </a:solidFill>
          <a:ln w="22860">
            <a:solidFill>
              <a:srgbClr val="494A4B"/>
            </a:solidFill>
            <a:prstDash val="solid"/>
          </a:ln>
        </p:spPr>
      </p:sp>
      <p:sp>
        <p:nvSpPr>
          <p:cNvPr id="15" name="Shape 12"/>
          <p:cNvSpPr/>
          <p:nvPr/>
        </p:nvSpPr>
        <p:spPr>
          <a:xfrm>
            <a:off x="8936712" y="4154690"/>
            <a:ext cx="670798" cy="992744"/>
          </a:xfrm>
          <a:prstGeom prst="rect">
            <a:avLst/>
          </a:prstGeom>
          <a:solidFill>
            <a:srgbClr val="303132"/>
          </a:solidFill>
          <a:ln/>
        </p:spPr>
      </p:sp>
      <p:sp>
        <p:nvSpPr>
          <p:cNvPr id="16" name="Text 13"/>
          <p:cNvSpPr/>
          <p:nvPr/>
        </p:nvSpPr>
        <p:spPr>
          <a:xfrm>
            <a:off x="9146262" y="4493780"/>
            <a:ext cx="251579" cy="314444"/>
          </a:xfrm>
          <a:prstGeom prst="rect">
            <a:avLst/>
          </a:prstGeom>
          <a:noFill/>
          <a:ln/>
        </p:spPr>
        <p:txBody>
          <a:bodyPr wrap="none" lIns="0" tIns="0" rIns="0" bIns="0" rtlCol="0" anchor="t"/>
          <a:lstStyle/>
          <a:p>
            <a:pPr marL="0" indent="0" algn="l">
              <a:lnSpc>
                <a:spcPts val="1950"/>
              </a:lnSpc>
              <a:buNone/>
            </a:pPr>
            <a:r>
              <a:rPr lang="en-US" sz="1950" b="1" dirty="0">
                <a:solidFill>
                  <a:srgbClr val="E2E6E9"/>
                </a:solidFill>
                <a:latin typeface="Montserrat Bold" pitchFamily="34" charset="0"/>
                <a:ea typeface="Montserrat Bold" pitchFamily="34" charset="-122"/>
                <a:cs typeface="Montserrat Bold" pitchFamily="34" charset="-120"/>
              </a:rPr>
              <a:t>2</a:t>
            </a:r>
            <a:endParaRPr lang="en-US" sz="1950" dirty="0"/>
          </a:p>
        </p:txBody>
      </p:sp>
      <p:sp>
        <p:nvSpPr>
          <p:cNvPr id="17" name="Text 14"/>
          <p:cNvSpPr/>
          <p:nvPr/>
        </p:nvSpPr>
        <p:spPr>
          <a:xfrm>
            <a:off x="9775150" y="4322330"/>
            <a:ext cx="1905953" cy="238244"/>
          </a:xfrm>
          <a:prstGeom prst="rect">
            <a:avLst/>
          </a:prstGeom>
          <a:noFill/>
          <a:ln/>
        </p:spPr>
        <p:txBody>
          <a:bodyPr wrap="none" lIns="0" tIns="0" rIns="0" bIns="0" rtlCol="0" anchor="t"/>
          <a:lstStyle/>
          <a:p>
            <a:pPr marL="0" indent="0" algn="l">
              <a:lnSpc>
                <a:spcPts val="1850"/>
              </a:lnSpc>
              <a:buNone/>
            </a:pPr>
            <a:r>
              <a:rPr lang="en-US" sz="1500" b="1" dirty="0">
                <a:solidFill>
                  <a:srgbClr val="E2E6E9"/>
                </a:solidFill>
                <a:latin typeface="Montserrat Bold" pitchFamily="34" charset="0"/>
                <a:ea typeface="Montserrat Bold" pitchFamily="34" charset="-122"/>
                <a:cs typeface="Montserrat Bold" pitchFamily="34" charset="-120"/>
              </a:rPr>
              <a:t>Features List</a:t>
            </a:r>
            <a:endParaRPr lang="en-US" sz="1500" dirty="0"/>
          </a:p>
        </p:txBody>
      </p:sp>
      <p:sp>
        <p:nvSpPr>
          <p:cNvPr id="18" name="Text 15"/>
          <p:cNvSpPr/>
          <p:nvPr/>
        </p:nvSpPr>
        <p:spPr>
          <a:xfrm>
            <a:off x="9775150" y="4728214"/>
            <a:ext cx="4085273" cy="251579"/>
          </a:xfrm>
          <a:prstGeom prst="rect">
            <a:avLst/>
          </a:prstGeom>
          <a:noFill/>
          <a:ln/>
        </p:spPr>
        <p:txBody>
          <a:bodyPr wrap="none" lIns="0" tIns="0" rIns="0" bIns="0" rtlCol="0" anchor="t"/>
          <a:lstStyle/>
          <a:p>
            <a:pPr marL="0" indent="0" algn="l">
              <a:lnSpc>
                <a:spcPts val="1950"/>
              </a:lnSpc>
              <a:buNone/>
            </a:pPr>
            <a:r>
              <a:rPr lang="en-US" sz="1300" dirty="0">
                <a:solidFill>
                  <a:srgbClr val="E2E6E9"/>
                </a:solidFill>
                <a:latin typeface="Source Sans 3" pitchFamily="34" charset="0"/>
                <a:ea typeface="Source Sans 3" pitchFamily="34" charset="-122"/>
                <a:cs typeface="Source Sans 3" pitchFamily="34" charset="-120"/>
              </a:rPr>
              <a:t>Bullet-point highlights of key capabilities and functionality</a:t>
            </a:r>
            <a:endParaRPr lang="en-US" sz="1300" dirty="0"/>
          </a:p>
        </p:txBody>
      </p:sp>
      <p:sp>
        <p:nvSpPr>
          <p:cNvPr id="19" name="Shape 16"/>
          <p:cNvSpPr/>
          <p:nvPr/>
        </p:nvSpPr>
        <p:spPr>
          <a:xfrm>
            <a:off x="8913852" y="5337934"/>
            <a:ext cx="5137071" cy="1038464"/>
          </a:xfrm>
          <a:prstGeom prst="roundRect">
            <a:avLst>
              <a:gd name="adj" fmla="val 2423"/>
            </a:avLst>
          </a:prstGeom>
          <a:solidFill>
            <a:srgbClr val="111213"/>
          </a:solidFill>
          <a:ln w="22860">
            <a:solidFill>
              <a:srgbClr val="494A4B"/>
            </a:solidFill>
            <a:prstDash val="solid"/>
          </a:ln>
        </p:spPr>
      </p:sp>
      <p:sp>
        <p:nvSpPr>
          <p:cNvPr id="20" name="Shape 17"/>
          <p:cNvSpPr/>
          <p:nvPr/>
        </p:nvSpPr>
        <p:spPr>
          <a:xfrm>
            <a:off x="8936712" y="5360794"/>
            <a:ext cx="670798" cy="992744"/>
          </a:xfrm>
          <a:prstGeom prst="rect">
            <a:avLst/>
          </a:prstGeom>
          <a:solidFill>
            <a:srgbClr val="303132"/>
          </a:solidFill>
          <a:ln/>
        </p:spPr>
      </p:sp>
      <p:sp>
        <p:nvSpPr>
          <p:cNvPr id="21" name="Text 18"/>
          <p:cNvSpPr/>
          <p:nvPr/>
        </p:nvSpPr>
        <p:spPr>
          <a:xfrm>
            <a:off x="9146262" y="5699884"/>
            <a:ext cx="251579" cy="314444"/>
          </a:xfrm>
          <a:prstGeom prst="rect">
            <a:avLst/>
          </a:prstGeom>
          <a:noFill/>
          <a:ln/>
        </p:spPr>
        <p:txBody>
          <a:bodyPr wrap="none" lIns="0" tIns="0" rIns="0" bIns="0" rtlCol="0" anchor="t"/>
          <a:lstStyle/>
          <a:p>
            <a:pPr marL="0" indent="0" algn="l">
              <a:lnSpc>
                <a:spcPts val="1950"/>
              </a:lnSpc>
              <a:buNone/>
            </a:pPr>
            <a:r>
              <a:rPr lang="en-US" sz="1950" b="1" dirty="0">
                <a:solidFill>
                  <a:srgbClr val="E2E6E9"/>
                </a:solidFill>
                <a:latin typeface="Montserrat Bold" pitchFamily="34" charset="0"/>
                <a:ea typeface="Montserrat Bold" pitchFamily="34" charset="-122"/>
                <a:cs typeface="Montserrat Bold" pitchFamily="34" charset="-120"/>
              </a:rPr>
              <a:t>3</a:t>
            </a:r>
            <a:endParaRPr lang="en-US" sz="1950" dirty="0"/>
          </a:p>
        </p:txBody>
      </p:sp>
      <p:sp>
        <p:nvSpPr>
          <p:cNvPr id="22" name="Text 19"/>
          <p:cNvSpPr/>
          <p:nvPr/>
        </p:nvSpPr>
        <p:spPr>
          <a:xfrm>
            <a:off x="9775150" y="5528434"/>
            <a:ext cx="1905953" cy="238244"/>
          </a:xfrm>
          <a:prstGeom prst="rect">
            <a:avLst/>
          </a:prstGeom>
          <a:noFill/>
          <a:ln/>
        </p:spPr>
        <p:txBody>
          <a:bodyPr wrap="none" lIns="0" tIns="0" rIns="0" bIns="0" rtlCol="0" anchor="t"/>
          <a:lstStyle/>
          <a:p>
            <a:pPr marL="0" indent="0" algn="l">
              <a:lnSpc>
                <a:spcPts val="1850"/>
              </a:lnSpc>
              <a:buNone/>
            </a:pPr>
            <a:r>
              <a:rPr lang="en-US" sz="1500" b="1" dirty="0">
                <a:solidFill>
                  <a:srgbClr val="E2E6E9"/>
                </a:solidFill>
                <a:latin typeface="Montserrat Bold" pitchFamily="34" charset="0"/>
                <a:ea typeface="Montserrat Bold" pitchFamily="34" charset="-122"/>
                <a:cs typeface="Montserrat Bold" pitchFamily="34" charset="-120"/>
              </a:rPr>
              <a:t>Installation Guide</a:t>
            </a:r>
            <a:endParaRPr lang="en-US" sz="1500" dirty="0"/>
          </a:p>
        </p:txBody>
      </p:sp>
      <p:sp>
        <p:nvSpPr>
          <p:cNvPr id="23" name="Text 20"/>
          <p:cNvSpPr/>
          <p:nvPr/>
        </p:nvSpPr>
        <p:spPr>
          <a:xfrm>
            <a:off x="9775150" y="5934318"/>
            <a:ext cx="4085273" cy="251579"/>
          </a:xfrm>
          <a:prstGeom prst="rect">
            <a:avLst/>
          </a:prstGeom>
          <a:noFill/>
          <a:ln/>
        </p:spPr>
        <p:txBody>
          <a:bodyPr wrap="none" lIns="0" tIns="0" rIns="0" bIns="0" rtlCol="0" anchor="t"/>
          <a:lstStyle/>
          <a:p>
            <a:pPr marL="0" indent="0" algn="l">
              <a:lnSpc>
                <a:spcPts val="1950"/>
              </a:lnSpc>
              <a:buNone/>
            </a:pPr>
            <a:r>
              <a:rPr lang="en-US" sz="1300" dirty="0">
                <a:solidFill>
                  <a:srgbClr val="E2E6E9"/>
                </a:solidFill>
                <a:latin typeface="Source Sans 3" pitchFamily="34" charset="0"/>
                <a:ea typeface="Source Sans 3" pitchFamily="34" charset="-122"/>
                <a:cs typeface="Source Sans 3" pitchFamily="34" charset="-120"/>
              </a:rPr>
              <a:t>Step-by-step setup instructions for local development</a:t>
            </a:r>
            <a:endParaRPr lang="en-US" sz="1300" dirty="0"/>
          </a:p>
        </p:txBody>
      </p:sp>
      <p:sp>
        <p:nvSpPr>
          <p:cNvPr id="24" name="Shape 21"/>
          <p:cNvSpPr/>
          <p:nvPr/>
        </p:nvSpPr>
        <p:spPr>
          <a:xfrm>
            <a:off x="8913852" y="6544038"/>
            <a:ext cx="5137071" cy="1038464"/>
          </a:xfrm>
          <a:prstGeom prst="roundRect">
            <a:avLst>
              <a:gd name="adj" fmla="val 2423"/>
            </a:avLst>
          </a:prstGeom>
          <a:solidFill>
            <a:srgbClr val="111213"/>
          </a:solidFill>
          <a:ln w="22860">
            <a:solidFill>
              <a:srgbClr val="494A4B"/>
            </a:solidFill>
            <a:prstDash val="solid"/>
          </a:ln>
        </p:spPr>
      </p:sp>
      <p:sp>
        <p:nvSpPr>
          <p:cNvPr id="25" name="Shape 22"/>
          <p:cNvSpPr/>
          <p:nvPr/>
        </p:nvSpPr>
        <p:spPr>
          <a:xfrm>
            <a:off x="8936712" y="6566898"/>
            <a:ext cx="670798" cy="992744"/>
          </a:xfrm>
          <a:prstGeom prst="rect">
            <a:avLst/>
          </a:prstGeom>
          <a:solidFill>
            <a:srgbClr val="303132"/>
          </a:solidFill>
          <a:ln/>
        </p:spPr>
      </p:sp>
      <p:sp>
        <p:nvSpPr>
          <p:cNvPr id="26" name="Text 23"/>
          <p:cNvSpPr/>
          <p:nvPr/>
        </p:nvSpPr>
        <p:spPr>
          <a:xfrm>
            <a:off x="9146262" y="6905988"/>
            <a:ext cx="251579" cy="314444"/>
          </a:xfrm>
          <a:prstGeom prst="rect">
            <a:avLst/>
          </a:prstGeom>
          <a:noFill/>
          <a:ln/>
        </p:spPr>
        <p:txBody>
          <a:bodyPr wrap="none" lIns="0" tIns="0" rIns="0" bIns="0" rtlCol="0" anchor="t"/>
          <a:lstStyle/>
          <a:p>
            <a:pPr marL="0" indent="0" algn="l">
              <a:lnSpc>
                <a:spcPts val="1950"/>
              </a:lnSpc>
              <a:buNone/>
            </a:pPr>
            <a:r>
              <a:rPr lang="en-US" sz="1950" b="1" dirty="0">
                <a:solidFill>
                  <a:srgbClr val="E2E6E9"/>
                </a:solidFill>
                <a:latin typeface="Montserrat Bold" pitchFamily="34" charset="0"/>
                <a:ea typeface="Montserrat Bold" pitchFamily="34" charset="-122"/>
                <a:cs typeface="Montserrat Bold" pitchFamily="34" charset="-120"/>
              </a:rPr>
              <a:t>4</a:t>
            </a:r>
            <a:endParaRPr lang="en-US" sz="1950" dirty="0"/>
          </a:p>
        </p:txBody>
      </p:sp>
      <p:sp>
        <p:nvSpPr>
          <p:cNvPr id="27" name="Text 24"/>
          <p:cNvSpPr/>
          <p:nvPr/>
        </p:nvSpPr>
        <p:spPr>
          <a:xfrm>
            <a:off x="9775150" y="6734538"/>
            <a:ext cx="1905953" cy="238244"/>
          </a:xfrm>
          <a:prstGeom prst="rect">
            <a:avLst/>
          </a:prstGeom>
          <a:noFill/>
          <a:ln/>
        </p:spPr>
        <p:txBody>
          <a:bodyPr wrap="none" lIns="0" tIns="0" rIns="0" bIns="0" rtlCol="0" anchor="t"/>
          <a:lstStyle/>
          <a:p>
            <a:pPr marL="0" indent="0" algn="l">
              <a:lnSpc>
                <a:spcPts val="1850"/>
              </a:lnSpc>
              <a:buNone/>
            </a:pPr>
            <a:r>
              <a:rPr lang="en-US" sz="1500" b="1" dirty="0">
                <a:solidFill>
                  <a:srgbClr val="E2E6E9"/>
                </a:solidFill>
                <a:latin typeface="Montserrat Bold" pitchFamily="34" charset="0"/>
                <a:ea typeface="Montserrat Bold" pitchFamily="34" charset="-122"/>
                <a:cs typeface="Montserrat Bold" pitchFamily="34" charset="-120"/>
              </a:rPr>
              <a:t>Usage Instructions</a:t>
            </a:r>
            <a:endParaRPr lang="en-US" sz="1500" dirty="0"/>
          </a:p>
        </p:txBody>
      </p:sp>
      <p:sp>
        <p:nvSpPr>
          <p:cNvPr id="28" name="Text 25"/>
          <p:cNvSpPr/>
          <p:nvPr/>
        </p:nvSpPr>
        <p:spPr>
          <a:xfrm>
            <a:off x="9775150" y="7140422"/>
            <a:ext cx="4085273" cy="251579"/>
          </a:xfrm>
          <a:prstGeom prst="rect">
            <a:avLst/>
          </a:prstGeom>
          <a:noFill/>
          <a:ln/>
        </p:spPr>
        <p:txBody>
          <a:bodyPr wrap="none" lIns="0" tIns="0" rIns="0" bIns="0" rtlCol="0" anchor="t"/>
          <a:lstStyle/>
          <a:p>
            <a:pPr marL="0" indent="0" algn="l">
              <a:lnSpc>
                <a:spcPts val="1950"/>
              </a:lnSpc>
              <a:buNone/>
            </a:pPr>
            <a:r>
              <a:rPr lang="en-US" sz="1300" dirty="0">
                <a:solidFill>
                  <a:srgbClr val="E2E6E9"/>
                </a:solidFill>
                <a:latin typeface="Source Sans 3" pitchFamily="34" charset="0"/>
                <a:ea typeface="Source Sans 3" pitchFamily="34" charset="-122"/>
                <a:cs typeface="Source Sans 3" pitchFamily="34" charset="-120"/>
              </a:rPr>
              <a:t>Clear commands and gameplay mechanics explanation</a:t>
            </a:r>
            <a:endParaRPr lang="en-US" sz="1300" dirty="0"/>
          </a:p>
        </p:txBody>
      </p:sp>
      <p:sp>
        <p:nvSpPr>
          <p:cNvPr id="29" name="Shape 26"/>
          <p:cNvSpPr/>
          <p:nvPr/>
        </p:nvSpPr>
        <p:spPr>
          <a:xfrm>
            <a:off x="8913852" y="7750142"/>
            <a:ext cx="5137071" cy="1038464"/>
          </a:xfrm>
          <a:prstGeom prst="roundRect">
            <a:avLst>
              <a:gd name="adj" fmla="val 2423"/>
            </a:avLst>
          </a:prstGeom>
          <a:solidFill>
            <a:srgbClr val="111213"/>
          </a:solidFill>
          <a:ln w="22860">
            <a:solidFill>
              <a:srgbClr val="494A4B"/>
            </a:solidFill>
            <a:prstDash val="solid"/>
          </a:ln>
        </p:spPr>
      </p:sp>
      <p:sp>
        <p:nvSpPr>
          <p:cNvPr id="30" name="Shape 27"/>
          <p:cNvSpPr/>
          <p:nvPr/>
        </p:nvSpPr>
        <p:spPr>
          <a:xfrm>
            <a:off x="8936712" y="7773002"/>
            <a:ext cx="670798" cy="992744"/>
          </a:xfrm>
          <a:prstGeom prst="rect">
            <a:avLst/>
          </a:prstGeom>
          <a:solidFill>
            <a:srgbClr val="303132"/>
          </a:solidFill>
          <a:ln/>
        </p:spPr>
      </p:sp>
      <p:sp>
        <p:nvSpPr>
          <p:cNvPr id="31" name="Text 28"/>
          <p:cNvSpPr/>
          <p:nvPr/>
        </p:nvSpPr>
        <p:spPr>
          <a:xfrm>
            <a:off x="9146262" y="8112092"/>
            <a:ext cx="251579" cy="314444"/>
          </a:xfrm>
          <a:prstGeom prst="rect">
            <a:avLst/>
          </a:prstGeom>
          <a:noFill/>
          <a:ln/>
        </p:spPr>
        <p:txBody>
          <a:bodyPr wrap="none" lIns="0" tIns="0" rIns="0" bIns="0" rtlCol="0" anchor="t"/>
          <a:lstStyle/>
          <a:p>
            <a:pPr marL="0" indent="0" algn="l">
              <a:lnSpc>
                <a:spcPts val="1950"/>
              </a:lnSpc>
              <a:buNone/>
            </a:pPr>
            <a:r>
              <a:rPr lang="en-US" sz="1950" b="1" dirty="0">
                <a:solidFill>
                  <a:srgbClr val="E2E6E9"/>
                </a:solidFill>
                <a:latin typeface="Montserrat Bold" pitchFamily="34" charset="0"/>
                <a:ea typeface="Montserrat Bold" pitchFamily="34" charset="-122"/>
                <a:cs typeface="Montserrat Bold" pitchFamily="34" charset="-120"/>
              </a:rPr>
              <a:t>5</a:t>
            </a:r>
            <a:endParaRPr lang="en-US" sz="1950" dirty="0"/>
          </a:p>
        </p:txBody>
      </p:sp>
      <p:sp>
        <p:nvSpPr>
          <p:cNvPr id="32" name="Text 29"/>
          <p:cNvSpPr/>
          <p:nvPr/>
        </p:nvSpPr>
        <p:spPr>
          <a:xfrm>
            <a:off x="9775150" y="7940642"/>
            <a:ext cx="2120384" cy="238244"/>
          </a:xfrm>
          <a:prstGeom prst="rect">
            <a:avLst/>
          </a:prstGeom>
          <a:noFill/>
          <a:ln/>
        </p:spPr>
        <p:txBody>
          <a:bodyPr wrap="none" lIns="0" tIns="0" rIns="0" bIns="0" rtlCol="0" anchor="t"/>
          <a:lstStyle/>
          <a:p>
            <a:pPr marL="0" indent="0" algn="l">
              <a:lnSpc>
                <a:spcPts val="1850"/>
              </a:lnSpc>
              <a:buNone/>
            </a:pPr>
            <a:r>
              <a:rPr lang="en-US" sz="1500" b="1" dirty="0">
                <a:solidFill>
                  <a:srgbClr val="E2E6E9"/>
                </a:solidFill>
                <a:latin typeface="Montserrat Bold" pitchFamily="34" charset="0"/>
                <a:ea typeface="Montserrat Bold" pitchFamily="34" charset="-122"/>
                <a:cs typeface="Montserrat Bold" pitchFamily="34" charset="-120"/>
              </a:rPr>
              <a:t>Attribution &amp; Licence</a:t>
            </a:r>
            <a:endParaRPr lang="en-US" sz="1500" dirty="0"/>
          </a:p>
        </p:txBody>
      </p:sp>
      <p:sp>
        <p:nvSpPr>
          <p:cNvPr id="33" name="Text 30"/>
          <p:cNvSpPr/>
          <p:nvPr/>
        </p:nvSpPr>
        <p:spPr>
          <a:xfrm>
            <a:off x="9775150" y="8346527"/>
            <a:ext cx="4085273" cy="251579"/>
          </a:xfrm>
          <a:prstGeom prst="rect">
            <a:avLst/>
          </a:prstGeom>
          <a:noFill/>
          <a:ln/>
        </p:spPr>
        <p:txBody>
          <a:bodyPr wrap="none" lIns="0" tIns="0" rIns="0" bIns="0" rtlCol="0" anchor="t"/>
          <a:lstStyle/>
          <a:p>
            <a:pPr marL="0" indent="0" algn="l">
              <a:lnSpc>
                <a:spcPts val="1950"/>
              </a:lnSpc>
              <a:buNone/>
            </a:pPr>
            <a:r>
              <a:rPr lang="en-US" sz="1300" dirty="0">
                <a:solidFill>
                  <a:srgbClr val="E2E6E9"/>
                </a:solidFill>
                <a:latin typeface="Source Sans 3" pitchFamily="34" charset="0"/>
                <a:ea typeface="Source Sans 3" pitchFamily="34" charset="-122"/>
                <a:cs typeface="Source Sans 3" pitchFamily="34" charset="-120"/>
              </a:rPr>
              <a:t>Author information and usage rights clarification</a:t>
            </a:r>
            <a:endParaRPr lang="en-US" sz="1300" dirty="0"/>
          </a:p>
        </p:txBody>
      </p:sp>
      <p:sp>
        <p:nvSpPr>
          <p:cNvPr id="34" name="Text 31"/>
          <p:cNvSpPr/>
          <p:nvPr/>
        </p:nvSpPr>
        <p:spPr>
          <a:xfrm>
            <a:off x="586978" y="11403697"/>
            <a:ext cx="4002167" cy="285869"/>
          </a:xfrm>
          <a:prstGeom prst="rect">
            <a:avLst/>
          </a:prstGeom>
          <a:noFill/>
          <a:ln/>
        </p:spPr>
        <p:txBody>
          <a:bodyPr wrap="none" lIns="0" tIns="0" rIns="0" bIns="0" rtlCol="0" anchor="t"/>
          <a:lstStyle/>
          <a:p>
            <a:pPr marL="0" indent="0" algn="l">
              <a:lnSpc>
                <a:spcPts val="2250"/>
              </a:lnSpc>
              <a:buNone/>
            </a:pPr>
            <a:r>
              <a:rPr lang="en-US" sz="1800" b="1" dirty="0">
                <a:solidFill>
                  <a:srgbClr val="FFFFFF"/>
                </a:solidFill>
                <a:latin typeface="Montserrat Bold" pitchFamily="34" charset="0"/>
                <a:ea typeface="Montserrat Bold" pitchFamily="34" charset="-122"/>
                <a:cs typeface="Montserrat Bold" pitchFamily="34" charset="-120"/>
              </a:rPr>
              <a:t>.gitignore: Repository Cleanliness</a:t>
            </a:r>
            <a:endParaRPr lang="en-US" sz="1800" dirty="0"/>
          </a:p>
        </p:txBody>
      </p:sp>
      <p:sp>
        <p:nvSpPr>
          <p:cNvPr id="35" name="Text 32"/>
          <p:cNvSpPr/>
          <p:nvPr/>
        </p:nvSpPr>
        <p:spPr>
          <a:xfrm>
            <a:off x="586978" y="11941146"/>
            <a:ext cx="13456325" cy="1303616"/>
          </a:xfrm>
          <a:prstGeom prst="rect">
            <a:avLst/>
          </a:prstGeom>
          <a:noFill/>
          <a:ln/>
        </p:spPr>
        <p:txBody>
          <a:bodyPr wrap="square" lIns="0" tIns="0" rIns="0" bIns="0" rtlCol="0" anchor="t"/>
          <a:lstStyle/>
          <a:p>
            <a:pPr marL="0" indent="0" algn="l">
              <a:lnSpc>
                <a:spcPts val="1950"/>
              </a:lnSpc>
              <a:buNone/>
            </a:pPr>
            <a:r>
              <a:rPr lang="en-US" sz="1300" dirty="0">
                <a:solidFill>
                  <a:srgbClr val="E2E6E9"/>
                </a:solidFill>
                <a:latin typeface="Source Sans 3" pitchFamily="34" charset="0"/>
                <a:ea typeface="Source Sans 3" pitchFamily="34" charset="-122"/>
                <a:cs typeface="Source Sans 3" pitchFamily="34" charset="-120"/>
              </a:rPr>
              <a:t>The .gitignore file instructs Git which files and directories to exclude from version control, preventing clutter and security risks in the repository. Python projects generate numerous temporary and compiled files that should never be committed: bytecode files in </a:t>
            </a:r>
            <a:r>
              <a:rPr lang="en-US" sz="1300" dirty="0">
                <a:solidFill>
                  <a:srgbClr val="E2E6E9"/>
                </a:solidFill>
                <a:highlight>
                  <a:srgbClr val="1E1F20"/>
                </a:highlight>
                <a:latin typeface="Consolas" pitchFamily="34" charset="0"/>
                <a:ea typeface="Consolas" pitchFamily="34" charset="-122"/>
                <a:cs typeface="Consolas" pitchFamily="34" charset="-120"/>
              </a:rPr>
              <a:t>__pycache__/</a:t>
            </a:r>
            <a:r>
              <a:rPr lang="en-US" sz="1300" dirty="0">
                <a:solidFill>
                  <a:srgbClr val="E2E6E9"/>
                </a:solidFill>
                <a:latin typeface="Source Sans 3" pitchFamily="34" charset="0"/>
                <a:ea typeface="Source Sans 3" pitchFamily="34" charset="-122"/>
                <a:cs typeface="Source Sans 3" pitchFamily="34" charset="-120"/>
              </a:rPr>
              <a:t> directories, compiled </a:t>
            </a:r>
            <a:r>
              <a:rPr lang="en-US" sz="1300" dirty="0">
                <a:solidFill>
                  <a:srgbClr val="E2E6E9"/>
                </a:solidFill>
                <a:highlight>
                  <a:srgbClr val="1E1F20"/>
                </a:highlight>
                <a:latin typeface="Consolas" pitchFamily="34" charset="0"/>
                <a:ea typeface="Consolas" pitchFamily="34" charset="-122"/>
                <a:cs typeface="Consolas" pitchFamily="34" charset="-120"/>
              </a:rPr>
              <a:t>.pyc</a:t>
            </a:r>
            <a:r>
              <a:rPr lang="en-US" sz="1300" dirty="0">
                <a:solidFill>
                  <a:srgbClr val="E2E6E9"/>
                </a:solidFill>
                <a:latin typeface="Source Sans 3" pitchFamily="34" charset="0"/>
                <a:ea typeface="Source Sans 3" pitchFamily="34" charset="-122"/>
                <a:cs typeface="Source Sans 3" pitchFamily="34" charset="-120"/>
              </a:rPr>
              <a:t> files, virtual environment directories (</a:t>
            </a:r>
            <a:r>
              <a:rPr lang="en-US" sz="1300" dirty="0">
                <a:solidFill>
                  <a:srgbClr val="E2E6E9"/>
                </a:solidFill>
                <a:highlight>
                  <a:srgbClr val="1E1F20"/>
                </a:highlight>
                <a:latin typeface="Consolas" pitchFamily="34" charset="0"/>
                <a:ea typeface="Consolas" pitchFamily="34" charset="-122"/>
                <a:cs typeface="Consolas" pitchFamily="34" charset="-120"/>
              </a:rPr>
              <a:t>venv/</a:t>
            </a:r>
            <a:r>
              <a:rPr lang="en-US" sz="1300" dirty="0">
                <a:solidFill>
                  <a:srgbClr val="E2E6E9"/>
                </a:solidFill>
                <a:latin typeface="Source Sans 3" pitchFamily="34" charset="0"/>
                <a:ea typeface="Source Sans 3" pitchFamily="34" charset="-122"/>
                <a:cs typeface="Source Sans 3" pitchFamily="34" charset="-120"/>
              </a:rPr>
              <a:t>, </a:t>
            </a:r>
            <a:r>
              <a:rPr lang="en-US" sz="1300" dirty="0">
                <a:solidFill>
                  <a:srgbClr val="E2E6E9"/>
                </a:solidFill>
                <a:highlight>
                  <a:srgbClr val="1E1F20"/>
                </a:highlight>
                <a:latin typeface="Consolas" pitchFamily="34" charset="0"/>
                <a:ea typeface="Consolas" pitchFamily="34" charset="-122"/>
                <a:cs typeface="Consolas" pitchFamily="34" charset="-120"/>
              </a:rPr>
              <a:t>env/</a:t>
            </a:r>
            <a:r>
              <a:rPr lang="en-US" sz="1300" dirty="0">
                <a:solidFill>
                  <a:srgbClr val="E2E6E9"/>
                </a:solidFill>
                <a:latin typeface="Source Sans 3" pitchFamily="34" charset="0"/>
                <a:ea typeface="Source Sans 3" pitchFamily="34" charset="-122"/>
                <a:cs typeface="Source Sans 3" pitchFamily="34" charset="-120"/>
              </a:rPr>
              <a:t>), and IDE-specific configuration folders like </a:t>
            </a:r>
            <a:r>
              <a:rPr lang="en-US" sz="1300" dirty="0">
                <a:solidFill>
                  <a:srgbClr val="E2E6E9"/>
                </a:solidFill>
                <a:highlight>
                  <a:srgbClr val="1E1F20"/>
                </a:highlight>
                <a:latin typeface="Consolas" pitchFamily="34" charset="0"/>
                <a:ea typeface="Consolas" pitchFamily="34" charset="-122"/>
                <a:cs typeface="Consolas" pitchFamily="34" charset="-120"/>
              </a:rPr>
              <a:t>.vscode/</a:t>
            </a:r>
            <a:r>
              <a:rPr lang="en-US" sz="1300" dirty="0">
                <a:solidFill>
                  <a:srgbClr val="E2E6E9"/>
                </a:solidFill>
                <a:latin typeface="Source Sans 3" pitchFamily="34" charset="0"/>
                <a:ea typeface="Source Sans 3" pitchFamily="34" charset="-122"/>
                <a:cs typeface="Source Sans 3" pitchFamily="34" charset="-120"/>
              </a:rPr>
              <a:t> and </a:t>
            </a:r>
            <a:r>
              <a:rPr lang="en-US" sz="1300" dirty="0">
                <a:solidFill>
                  <a:srgbClr val="E2E6E9"/>
                </a:solidFill>
                <a:highlight>
                  <a:srgbClr val="1E1F20"/>
                </a:highlight>
                <a:latin typeface="Consolas" pitchFamily="34" charset="0"/>
                <a:ea typeface="Consolas" pitchFamily="34" charset="-122"/>
                <a:cs typeface="Consolas" pitchFamily="34" charset="-120"/>
              </a:rPr>
              <a:t>.idea/</a:t>
            </a:r>
            <a:r>
              <a:rPr lang="en-US" sz="1300" dirty="0">
                <a:solidFill>
                  <a:srgbClr val="E2E6E9"/>
                </a:solidFill>
                <a:latin typeface="Source Sans 3" pitchFamily="34" charset="0"/>
                <a:ea typeface="Source Sans 3" pitchFamily="34" charset="-122"/>
                <a:cs typeface="Source Sans 3" pitchFamily="34" charset="-120"/>
              </a:rPr>
              <a:t>. Operating systems create metadata files such as </a:t>
            </a:r>
            <a:r>
              <a:rPr lang="en-US" sz="1300" dirty="0">
                <a:solidFill>
                  <a:srgbClr val="E2E6E9"/>
                </a:solidFill>
                <a:highlight>
                  <a:srgbClr val="1E1F20"/>
                </a:highlight>
                <a:latin typeface="Consolas" pitchFamily="34" charset="0"/>
                <a:ea typeface="Consolas" pitchFamily="34" charset="-122"/>
                <a:cs typeface="Consolas" pitchFamily="34" charset="-120"/>
              </a:rPr>
              <a:t>.DS_Store</a:t>
            </a:r>
            <a:r>
              <a:rPr lang="en-US" sz="1300" dirty="0">
                <a:solidFill>
                  <a:srgbClr val="E2E6E9"/>
                </a:solidFill>
                <a:latin typeface="Source Sans 3" pitchFamily="34" charset="0"/>
                <a:ea typeface="Source Sans 3" pitchFamily="34" charset="-122"/>
                <a:cs typeface="Source Sans 3" pitchFamily="34" charset="-120"/>
              </a:rPr>
              <a:t> on macOS and </a:t>
            </a:r>
            <a:r>
              <a:rPr lang="en-US" sz="1300" dirty="0">
                <a:solidFill>
                  <a:srgbClr val="E2E6E9"/>
                </a:solidFill>
                <a:highlight>
                  <a:srgbClr val="1E1F20"/>
                </a:highlight>
                <a:latin typeface="Consolas" pitchFamily="34" charset="0"/>
                <a:ea typeface="Consolas" pitchFamily="34" charset="-122"/>
                <a:cs typeface="Consolas" pitchFamily="34" charset="-120"/>
              </a:rPr>
              <a:t>Thumbs.db</a:t>
            </a:r>
            <a:r>
              <a:rPr lang="en-US" sz="1300" dirty="0">
                <a:solidFill>
                  <a:srgbClr val="E2E6E9"/>
                </a:solidFill>
                <a:latin typeface="Source Sans 3" pitchFamily="34" charset="0"/>
                <a:ea typeface="Source Sans 3" pitchFamily="34" charset="-122"/>
                <a:cs typeface="Source Sans 3" pitchFamily="34" charset="-120"/>
              </a:rPr>
              <a:t> on Windows that provide no value in repositories. Log files, distribution artifacts, and environment variable files (</a:t>
            </a:r>
            <a:r>
              <a:rPr lang="en-US" sz="1300" dirty="0">
                <a:solidFill>
                  <a:srgbClr val="E2E6E9"/>
                </a:solidFill>
                <a:highlight>
                  <a:srgbClr val="1E1F20"/>
                </a:highlight>
                <a:latin typeface="Consolas" pitchFamily="34" charset="0"/>
                <a:ea typeface="Consolas" pitchFamily="34" charset="-122"/>
                <a:cs typeface="Consolas" pitchFamily="34" charset="-120"/>
              </a:rPr>
              <a:t>.env</a:t>
            </a:r>
            <a:r>
              <a:rPr lang="en-US" sz="1300" dirty="0">
                <a:solidFill>
                  <a:srgbClr val="E2E6E9"/>
                </a:solidFill>
                <a:latin typeface="Source Sans 3" pitchFamily="34" charset="0"/>
                <a:ea typeface="Source Sans 3" pitchFamily="34" charset="-122"/>
                <a:cs typeface="Source Sans 3" pitchFamily="34" charset="-120"/>
              </a:rPr>
              <a:t>) containing sensitive information must also be excluded. A comprehensive .gitignore maintains repository cleanliness, reduces repository size, prevents accidental exposure of sensitive data, and avoids merge conflicts in generated files.</a:t>
            </a:r>
            <a:endParaRPr lang="en-US" sz="1300" dirty="0"/>
          </a:p>
        </p:txBody>
      </p:sp>
      <p:pic>
        <p:nvPicPr>
          <p:cNvPr id="36" name="Image 1" descr="preencoded.png"/>
          <p:cNvPicPr>
            <a:picLocks noChangeAspect="1"/>
          </p:cNvPicPr>
          <p:nvPr/>
        </p:nvPicPr>
        <p:blipFill>
          <a:blip r:embed="rId4"/>
          <a:stretch>
            <a:fillRect/>
          </a:stretch>
        </p:blipFill>
        <p:spPr>
          <a:xfrm>
            <a:off x="586978" y="13433357"/>
            <a:ext cx="2520434" cy="182880"/>
          </a:xfrm>
          <a:prstGeom prst="rect">
            <a:avLst/>
          </a:prstGeom>
        </p:spPr>
      </p:pic>
      <p:pic>
        <p:nvPicPr>
          <p:cNvPr id="37" name="Image 2" descr="preencoded.png"/>
          <p:cNvPicPr>
            <a:picLocks noChangeAspect="1"/>
          </p:cNvPicPr>
          <p:nvPr/>
        </p:nvPicPr>
        <p:blipFill>
          <a:blip r:embed="rId5"/>
          <a:stretch>
            <a:fillRect/>
          </a:stretch>
        </p:blipFill>
        <p:spPr>
          <a:xfrm>
            <a:off x="586978" y="13825788"/>
            <a:ext cx="4345662" cy="2826784"/>
          </a:xfrm>
          <a:prstGeom prst="rect">
            <a:avLst/>
          </a:prstGeom>
        </p:spPr>
      </p:pic>
      <p:sp>
        <p:nvSpPr>
          <p:cNvPr id="38" name="Text 33"/>
          <p:cNvSpPr/>
          <p:nvPr/>
        </p:nvSpPr>
        <p:spPr>
          <a:xfrm>
            <a:off x="586978" y="16841167"/>
            <a:ext cx="2830949" cy="238244"/>
          </a:xfrm>
          <a:prstGeom prst="rect">
            <a:avLst/>
          </a:prstGeom>
          <a:noFill/>
          <a:ln/>
        </p:spPr>
        <p:txBody>
          <a:bodyPr wrap="none" lIns="0" tIns="0" rIns="0" bIns="0" rtlCol="0" anchor="t"/>
          <a:lstStyle/>
          <a:p>
            <a:pPr marL="0" indent="0" algn="l">
              <a:lnSpc>
                <a:spcPts val="1850"/>
              </a:lnSpc>
              <a:buNone/>
            </a:pPr>
            <a:r>
              <a:rPr lang="en-US" sz="1500" b="1" dirty="0">
                <a:solidFill>
                  <a:srgbClr val="E2E6E9"/>
                </a:solidFill>
                <a:latin typeface="Montserrat Bold" pitchFamily="34" charset="0"/>
                <a:ea typeface="Montserrat Bold" pitchFamily="34" charset="-122"/>
                <a:cs typeface="Montserrat Bold" pitchFamily="34" charset="-120"/>
              </a:rPr>
              <a:t>Project Overview Document</a:t>
            </a:r>
            <a:endParaRPr lang="en-US" sz="1500" dirty="0"/>
          </a:p>
        </p:txBody>
      </p:sp>
      <p:sp>
        <p:nvSpPr>
          <p:cNvPr id="39" name="Text 34"/>
          <p:cNvSpPr/>
          <p:nvPr/>
        </p:nvSpPr>
        <p:spPr>
          <a:xfrm>
            <a:off x="586978" y="17180019"/>
            <a:ext cx="4345662" cy="1761055"/>
          </a:xfrm>
          <a:prstGeom prst="rect">
            <a:avLst/>
          </a:prstGeom>
          <a:noFill/>
          <a:ln/>
        </p:spPr>
        <p:txBody>
          <a:bodyPr wrap="square" lIns="0" tIns="0" rIns="0" bIns="0" rtlCol="0" anchor="t"/>
          <a:lstStyle/>
          <a:p>
            <a:pPr marL="0" indent="0" algn="l">
              <a:lnSpc>
                <a:spcPts val="1950"/>
              </a:lnSpc>
              <a:buNone/>
            </a:pPr>
            <a:r>
              <a:rPr lang="en-US" sz="1300" dirty="0">
                <a:solidFill>
                  <a:srgbClr val="E2E6E9"/>
                </a:solidFill>
                <a:latin typeface="Source Sans 3" pitchFamily="34" charset="0"/>
                <a:ea typeface="Source Sans 3" pitchFamily="34" charset="-122"/>
                <a:cs typeface="Source Sans 3" pitchFamily="34" charset="-120"/>
              </a:rPr>
              <a:t>The project_overview.md file in the docs/ folder provides expanded context beyond the README, including detailed objectives, technical specifications, target user identification, and comprehensive project scope documentation. This separation allows the README to remain concise whilst making detailed information available for those requiring deeper understanding.</a:t>
            </a:r>
            <a:endParaRPr lang="en-US" sz="1300" dirty="0"/>
          </a:p>
        </p:txBody>
      </p:sp>
      <p:pic>
        <p:nvPicPr>
          <p:cNvPr id="40" name="Image 3" descr="preencoded.png"/>
          <p:cNvPicPr>
            <a:picLocks noChangeAspect="1"/>
          </p:cNvPicPr>
          <p:nvPr/>
        </p:nvPicPr>
        <p:blipFill>
          <a:blip r:embed="rId4"/>
          <a:stretch>
            <a:fillRect/>
          </a:stretch>
        </p:blipFill>
        <p:spPr>
          <a:xfrm>
            <a:off x="5142190" y="13433357"/>
            <a:ext cx="2520553" cy="182880"/>
          </a:xfrm>
          <a:prstGeom prst="rect">
            <a:avLst/>
          </a:prstGeom>
        </p:spPr>
      </p:pic>
      <p:pic>
        <p:nvPicPr>
          <p:cNvPr id="41" name="Image 4" descr="preencoded.png"/>
          <p:cNvPicPr>
            <a:picLocks noChangeAspect="1"/>
          </p:cNvPicPr>
          <p:nvPr/>
        </p:nvPicPr>
        <p:blipFill>
          <a:blip r:embed="rId6"/>
          <a:stretch>
            <a:fillRect/>
          </a:stretch>
        </p:blipFill>
        <p:spPr>
          <a:xfrm>
            <a:off x="5142190" y="13825788"/>
            <a:ext cx="4345781" cy="2826903"/>
          </a:xfrm>
          <a:prstGeom prst="rect">
            <a:avLst/>
          </a:prstGeom>
        </p:spPr>
      </p:pic>
      <p:sp>
        <p:nvSpPr>
          <p:cNvPr id="42" name="Text 35"/>
          <p:cNvSpPr/>
          <p:nvPr/>
        </p:nvSpPr>
        <p:spPr>
          <a:xfrm>
            <a:off x="5142190" y="16841286"/>
            <a:ext cx="3811786" cy="238244"/>
          </a:xfrm>
          <a:prstGeom prst="rect">
            <a:avLst/>
          </a:prstGeom>
          <a:noFill/>
          <a:ln/>
        </p:spPr>
        <p:txBody>
          <a:bodyPr wrap="none" lIns="0" tIns="0" rIns="0" bIns="0" rtlCol="0" anchor="t"/>
          <a:lstStyle/>
          <a:p>
            <a:pPr marL="0" indent="0" algn="l">
              <a:lnSpc>
                <a:spcPts val="1850"/>
              </a:lnSpc>
              <a:buNone/>
            </a:pPr>
            <a:r>
              <a:rPr lang="en-US" sz="1500" b="1" dirty="0">
                <a:solidFill>
                  <a:srgbClr val="E2E6E9"/>
                </a:solidFill>
                <a:latin typeface="Montserrat Bold" pitchFamily="34" charset="0"/>
                <a:ea typeface="Montserrat Bold" pitchFamily="34" charset="-122"/>
                <a:cs typeface="Montserrat Bold" pitchFamily="34" charset="-120"/>
              </a:rPr>
              <a:t>Development Process Documentation</a:t>
            </a:r>
            <a:endParaRPr lang="en-US" sz="1500" dirty="0"/>
          </a:p>
        </p:txBody>
      </p:sp>
      <p:sp>
        <p:nvSpPr>
          <p:cNvPr id="43" name="Text 36"/>
          <p:cNvSpPr/>
          <p:nvPr/>
        </p:nvSpPr>
        <p:spPr>
          <a:xfrm>
            <a:off x="5142190" y="17180138"/>
            <a:ext cx="4345781" cy="2012634"/>
          </a:xfrm>
          <a:prstGeom prst="rect">
            <a:avLst/>
          </a:prstGeom>
          <a:noFill/>
          <a:ln/>
        </p:spPr>
        <p:txBody>
          <a:bodyPr wrap="square" lIns="0" tIns="0" rIns="0" bIns="0" rtlCol="0" anchor="t"/>
          <a:lstStyle/>
          <a:p>
            <a:pPr marL="0" indent="0" algn="l">
              <a:lnSpc>
                <a:spcPts val="1950"/>
              </a:lnSpc>
              <a:buNone/>
            </a:pPr>
            <a:r>
              <a:rPr lang="en-US" sz="1300" dirty="0">
                <a:solidFill>
                  <a:srgbClr val="E2E6E9"/>
                </a:solidFill>
                <a:latin typeface="Source Sans 3" pitchFamily="34" charset="0"/>
                <a:ea typeface="Source Sans 3" pitchFamily="34" charset="-122"/>
                <a:cs typeface="Source Sans 3" pitchFamily="34" charset="-120"/>
              </a:rPr>
              <a:t>The development_process.md chronicles the project lifecycle through distinct phases: planning, core development, feature enhancement, and polish. It documents tools and technologies employed, challenges encountered during implementation, and solutions applied to overcome obstacles. This retrospective documentation provides valuable learning material and demonstrates problem-solving approaches.</a:t>
            </a:r>
            <a:endParaRPr lang="en-US" sz="1300" dirty="0"/>
          </a:p>
        </p:txBody>
      </p:sp>
      <p:pic>
        <p:nvPicPr>
          <p:cNvPr id="44" name="Image 5" descr="preencoded.png"/>
          <p:cNvPicPr>
            <a:picLocks noChangeAspect="1"/>
          </p:cNvPicPr>
          <p:nvPr/>
        </p:nvPicPr>
        <p:blipFill>
          <a:blip r:embed="rId4"/>
          <a:stretch>
            <a:fillRect/>
          </a:stretch>
        </p:blipFill>
        <p:spPr>
          <a:xfrm>
            <a:off x="9697522" y="13433357"/>
            <a:ext cx="2520553" cy="182880"/>
          </a:xfrm>
          <a:prstGeom prst="rect">
            <a:avLst/>
          </a:prstGeom>
        </p:spPr>
      </p:pic>
      <p:pic>
        <p:nvPicPr>
          <p:cNvPr id="45" name="Image 6" descr="preencoded.png"/>
          <p:cNvPicPr>
            <a:picLocks noChangeAspect="1"/>
          </p:cNvPicPr>
          <p:nvPr/>
        </p:nvPicPr>
        <p:blipFill>
          <a:blip r:embed="rId7"/>
          <a:stretch>
            <a:fillRect/>
          </a:stretch>
        </p:blipFill>
        <p:spPr>
          <a:xfrm>
            <a:off x="9697522" y="13825788"/>
            <a:ext cx="4345781" cy="2826903"/>
          </a:xfrm>
          <a:prstGeom prst="rect">
            <a:avLst/>
          </a:prstGeom>
        </p:spPr>
      </p:pic>
      <p:sp>
        <p:nvSpPr>
          <p:cNvPr id="46" name="Text 37"/>
          <p:cNvSpPr/>
          <p:nvPr/>
        </p:nvSpPr>
        <p:spPr>
          <a:xfrm>
            <a:off x="9697522" y="16841286"/>
            <a:ext cx="3198019" cy="238244"/>
          </a:xfrm>
          <a:prstGeom prst="rect">
            <a:avLst/>
          </a:prstGeom>
          <a:noFill/>
          <a:ln/>
        </p:spPr>
        <p:txBody>
          <a:bodyPr wrap="none" lIns="0" tIns="0" rIns="0" bIns="0" rtlCol="0" anchor="t"/>
          <a:lstStyle/>
          <a:p>
            <a:pPr marL="0" indent="0" algn="l">
              <a:lnSpc>
                <a:spcPts val="1850"/>
              </a:lnSpc>
              <a:buNone/>
            </a:pPr>
            <a:r>
              <a:rPr lang="en-US" sz="1500" b="1" dirty="0">
                <a:solidFill>
                  <a:srgbClr val="E2E6E9"/>
                </a:solidFill>
                <a:latin typeface="Montserrat Bold" pitchFamily="34" charset="0"/>
                <a:ea typeface="Montserrat Bold" pitchFamily="34" charset="-122"/>
                <a:cs typeface="Montserrat Bold" pitchFamily="34" charset="-120"/>
              </a:rPr>
              <a:t>Future Improvements Roadmap</a:t>
            </a:r>
            <a:endParaRPr lang="en-US" sz="1500" dirty="0"/>
          </a:p>
        </p:txBody>
      </p:sp>
      <p:sp>
        <p:nvSpPr>
          <p:cNvPr id="47" name="Text 38"/>
          <p:cNvSpPr/>
          <p:nvPr/>
        </p:nvSpPr>
        <p:spPr>
          <a:xfrm>
            <a:off x="9697522" y="17180138"/>
            <a:ext cx="4345781" cy="2012634"/>
          </a:xfrm>
          <a:prstGeom prst="rect">
            <a:avLst/>
          </a:prstGeom>
          <a:noFill/>
          <a:ln/>
        </p:spPr>
        <p:txBody>
          <a:bodyPr wrap="square" lIns="0" tIns="0" rIns="0" bIns="0" rtlCol="0" anchor="t"/>
          <a:lstStyle/>
          <a:p>
            <a:pPr marL="0" indent="0" algn="l">
              <a:lnSpc>
                <a:spcPts val="1950"/>
              </a:lnSpc>
              <a:buNone/>
            </a:pPr>
            <a:r>
              <a:rPr lang="en-US" sz="1300" dirty="0">
                <a:solidFill>
                  <a:srgbClr val="E2E6E9"/>
                </a:solidFill>
                <a:latin typeface="Source Sans 3" pitchFamily="34" charset="0"/>
                <a:ea typeface="Source Sans 3" pitchFamily="34" charset="-122"/>
                <a:cs typeface="Source Sans 3" pitchFamily="34" charset="-120"/>
              </a:rPr>
              <a:t>The future_improvements.md document outlines planned enhancements categorised by timeframe: short-term improvements like difficulty levels, medium-term goals including GUI development, and long-term aspirations such as web application conversion. This forward-looking documentation demonstrates strategic thinking, project vision, and commitment to continuous improvement whilst providing a roadmap for potential contributors.</a:t>
            </a:r>
            <a:endParaRPr lang="en-US" sz="1300" dirty="0"/>
          </a:p>
        </p:txBody>
      </p:sp>
      <p:sp>
        <p:nvSpPr>
          <p:cNvPr id="48" name="Rectangle: Rounded Corners 47">
            <a:extLst>
              <a:ext uri="{FF2B5EF4-FFF2-40B4-BE49-F238E27FC236}">
                <a16:creationId xmlns:a16="http://schemas.microsoft.com/office/drawing/2014/main" xmlns="" id="{3774E273-22AC-92DB-E3F3-A5B936DCABC4}"/>
              </a:ext>
            </a:extLst>
          </p:cNvPr>
          <p:cNvSpPr/>
          <p:nvPr/>
        </p:nvSpPr>
        <p:spPr>
          <a:xfrm>
            <a:off x="12870673" y="20195741"/>
            <a:ext cx="1667629" cy="411151"/>
          </a:xfrm>
          <a:prstGeom prst="roundRect">
            <a:avLst/>
          </a:prstGeom>
          <a:solidFill>
            <a:srgbClr val="111213"/>
          </a:solidFill>
          <a:ln>
            <a:solidFill>
              <a:srgbClr val="11121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525542" y="412909"/>
            <a:ext cx="8894921" cy="426482"/>
          </a:xfrm>
          <a:prstGeom prst="rect">
            <a:avLst/>
          </a:prstGeom>
          <a:noFill/>
          <a:ln/>
        </p:spPr>
        <p:txBody>
          <a:bodyPr wrap="none" lIns="0" tIns="0" rIns="0" bIns="0" rtlCol="0" anchor="t"/>
          <a:lstStyle/>
          <a:p>
            <a:pPr marL="0" indent="0" algn="l">
              <a:lnSpc>
                <a:spcPts val="3350"/>
              </a:lnSpc>
              <a:buNone/>
            </a:pPr>
            <a:r>
              <a:rPr lang="en-US" sz="2650" b="1" dirty="0">
                <a:solidFill>
                  <a:srgbClr val="FFFFFF"/>
                </a:solidFill>
                <a:latin typeface="Montserrat Bold" pitchFamily="34" charset="0"/>
                <a:ea typeface="Montserrat Bold" pitchFamily="34" charset="-122"/>
                <a:cs typeface="Montserrat Bold" pitchFamily="34" charset="-120"/>
              </a:rPr>
              <a:t>6. Learning Outcomes, Reflection, and Conclusion</a:t>
            </a:r>
            <a:endParaRPr lang="en-US" sz="2650" dirty="0"/>
          </a:p>
        </p:txBody>
      </p:sp>
      <p:sp>
        <p:nvSpPr>
          <p:cNvPr id="3" name="Text 1"/>
          <p:cNvSpPr/>
          <p:nvPr/>
        </p:nvSpPr>
        <p:spPr>
          <a:xfrm>
            <a:off x="525542" y="1214677"/>
            <a:ext cx="3649504" cy="255985"/>
          </a:xfrm>
          <a:prstGeom prst="rect">
            <a:avLst/>
          </a:prstGeom>
          <a:noFill/>
          <a:ln/>
        </p:spPr>
        <p:txBody>
          <a:bodyPr wrap="none" lIns="0" tIns="0" rIns="0" bIns="0" rtlCol="0" anchor="t"/>
          <a:lstStyle/>
          <a:p>
            <a:pPr marL="0" indent="0" algn="l">
              <a:lnSpc>
                <a:spcPts val="2000"/>
              </a:lnSpc>
              <a:buNone/>
            </a:pPr>
            <a:r>
              <a:rPr lang="en-US" sz="1600" b="1" dirty="0">
                <a:solidFill>
                  <a:srgbClr val="FFFFFF"/>
                </a:solidFill>
                <a:latin typeface="Montserrat Bold" pitchFamily="34" charset="0"/>
                <a:ea typeface="Montserrat Bold" pitchFamily="34" charset="-122"/>
                <a:cs typeface="Montserrat Bold" pitchFamily="34" charset="-120"/>
              </a:rPr>
              <a:t>Technical Competencies Acquired</a:t>
            </a:r>
            <a:endParaRPr lang="en-US" sz="1600" dirty="0"/>
          </a:p>
        </p:txBody>
      </p:sp>
      <p:sp>
        <p:nvSpPr>
          <p:cNvPr id="4" name="Text 2"/>
          <p:cNvSpPr/>
          <p:nvPr/>
        </p:nvSpPr>
        <p:spPr>
          <a:xfrm>
            <a:off x="525542" y="1620799"/>
            <a:ext cx="6606421" cy="1125737"/>
          </a:xfrm>
          <a:prstGeom prst="rect">
            <a:avLst/>
          </a:prstGeom>
          <a:noFill/>
          <a:ln/>
        </p:spPr>
        <p:txBody>
          <a:bodyPr wrap="square" lIns="0" tIns="0" rIns="0" bIns="0" rtlCol="0" anchor="t"/>
          <a:lstStyle/>
          <a:p>
            <a:pPr marL="0" indent="0" algn="l">
              <a:lnSpc>
                <a:spcPts val="1750"/>
              </a:lnSpc>
              <a:buNone/>
            </a:pPr>
            <a:r>
              <a:rPr lang="en-US" sz="1150" dirty="0">
                <a:solidFill>
                  <a:srgbClr val="E2E6E9"/>
                </a:solidFill>
                <a:latin typeface="Source Sans 3" pitchFamily="34" charset="0"/>
                <a:ea typeface="Source Sans 3" pitchFamily="34" charset="-122"/>
                <a:cs typeface="Source Sans 3" pitchFamily="34" charset="-120"/>
              </a:rPr>
              <a:t>This assignment successfully developed numerous technical competencies essential for modern software development. Proficiency in Python programming fundamentals now encompasses understanding of data types, control structures (loops and conditionals), function definitions, module imports, exception handling, and user input processing. These foundational concepts provide the bedrock for advancing to object-oriented programming, data structures, algorithms, and specialised application domains.</a:t>
            </a:r>
            <a:endParaRPr lang="en-US" sz="1150" dirty="0"/>
          </a:p>
        </p:txBody>
      </p:sp>
      <p:sp>
        <p:nvSpPr>
          <p:cNvPr id="5" name="Text 3"/>
          <p:cNvSpPr/>
          <p:nvPr/>
        </p:nvSpPr>
        <p:spPr>
          <a:xfrm>
            <a:off x="525542" y="2881672"/>
            <a:ext cx="6606421" cy="1125737"/>
          </a:xfrm>
          <a:prstGeom prst="rect">
            <a:avLst/>
          </a:prstGeom>
          <a:noFill/>
          <a:ln/>
        </p:spPr>
        <p:txBody>
          <a:bodyPr wrap="square" lIns="0" tIns="0" rIns="0" bIns="0" rtlCol="0" anchor="t"/>
          <a:lstStyle/>
          <a:p>
            <a:pPr marL="0" indent="0" algn="l">
              <a:lnSpc>
                <a:spcPts val="1750"/>
              </a:lnSpc>
              <a:buNone/>
            </a:pPr>
            <a:r>
              <a:rPr lang="en-US" sz="1150" dirty="0">
                <a:solidFill>
                  <a:srgbClr val="E2E6E9"/>
                </a:solidFill>
                <a:latin typeface="Source Sans 3" pitchFamily="34" charset="0"/>
                <a:ea typeface="Source Sans 3" pitchFamily="34" charset="-122"/>
                <a:cs typeface="Source Sans 3" pitchFamily="34" charset="-120"/>
              </a:rPr>
              <a:t>Visual Studio Code mastery includes navigating the interface efficiently, utilising IntelliSense for rapid code completion, leveraging integrated debugging tools to identify and resolve errors, managing extensions for enhanced functionality, and using the integrated terminal for seamless workflow. These IDE skills transfer to other development environments and significantly boost productivity in professional settings.</a:t>
            </a:r>
            <a:endParaRPr lang="en-US" sz="1150" dirty="0"/>
          </a:p>
        </p:txBody>
      </p:sp>
      <p:sp>
        <p:nvSpPr>
          <p:cNvPr id="6" name="Text 4"/>
          <p:cNvSpPr/>
          <p:nvPr/>
        </p:nvSpPr>
        <p:spPr>
          <a:xfrm>
            <a:off x="525542" y="4142545"/>
            <a:ext cx="6606421" cy="1125737"/>
          </a:xfrm>
          <a:prstGeom prst="rect">
            <a:avLst/>
          </a:prstGeom>
          <a:noFill/>
          <a:ln/>
        </p:spPr>
        <p:txBody>
          <a:bodyPr wrap="square" lIns="0" tIns="0" rIns="0" bIns="0" rtlCol="0" anchor="t"/>
          <a:lstStyle/>
          <a:p>
            <a:pPr marL="0" indent="0" algn="l">
              <a:lnSpc>
                <a:spcPts val="1750"/>
              </a:lnSpc>
              <a:buNone/>
            </a:pPr>
            <a:r>
              <a:rPr lang="en-US" sz="1150" dirty="0">
                <a:solidFill>
                  <a:srgbClr val="E2E6E9"/>
                </a:solidFill>
                <a:latin typeface="Source Sans 3" pitchFamily="34" charset="0"/>
                <a:ea typeface="Source Sans 3" pitchFamily="34" charset="-122"/>
                <a:cs typeface="Source Sans 3" pitchFamily="34" charset="-120"/>
              </a:rPr>
              <a:t>Git version control understanding spans repository initialisation, change staging, commit creation with meaningful messages, branch management, remote repository interaction, and commit history navigation. Version control literacy represents a non-negotiable requirement in collaborative software development, enabling effective teamwork, code review participation, and contribution to open-source projects.</a:t>
            </a:r>
            <a:endParaRPr lang="en-US" sz="1150" dirty="0"/>
          </a:p>
        </p:txBody>
      </p:sp>
      <p:sp>
        <p:nvSpPr>
          <p:cNvPr id="7" name="Text 5"/>
          <p:cNvSpPr/>
          <p:nvPr/>
        </p:nvSpPr>
        <p:spPr>
          <a:xfrm>
            <a:off x="525542" y="5403418"/>
            <a:ext cx="6606421" cy="900590"/>
          </a:xfrm>
          <a:prstGeom prst="rect">
            <a:avLst/>
          </a:prstGeom>
          <a:noFill/>
          <a:ln/>
        </p:spPr>
        <p:txBody>
          <a:bodyPr wrap="square" lIns="0" tIns="0" rIns="0" bIns="0" rtlCol="0" anchor="t"/>
          <a:lstStyle/>
          <a:p>
            <a:pPr marL="0" indent="0" algn="l">
              <a:lnSpc>
                <a:spcPts val="1750"/>
              </a:lnSpc>
              <a:buNone/>
            </a:pPr>
            <a:r>
              <a:rPr lang="en-US" sz="1150" dirty="0">
                <a:solidFill>
                  <a:srgbClr val="E2E6E9"/>
                </a:solidFill>
                <a:latin typeface="Source Sans 3" pitchFamily="34" charset="0"/>
                <a:ea typeface="Source Sans 3" pitchFamily="34" charset="-122"/>
                <a:cs typeface="Source Sans 3" pitchFamily="34" charset="-120"/>
              </a:rPr>
              <a:t>GitHub repository management encompasses repository creation, README documentation, .gitignore configuration, project structuring, and understanding of collaborative features including issues, pull requests, and code reviews. Platform proficiency opens pathways to networking, portfolio building, and participation in the global developer community.</a:t>
            </a:r>
            <a:endParaRPr lang="en-US" sz="1150" dirty="0"/>
          </a:p>
        </p:txBody>
      </p:sp>
      <p:sp>
        <p:nvSpPr>
          <p:cNvPr id="8" name="Text 6"/>
          <p:cNvSpPr/>
          <p:nvPr/>
        </p:nvSpPr>
        <p:spPr>
          <a:xfrm>
            <a:off x="7505819" y="1308379"/>
            <a:ext cx="3209330" cy="495419"/>
          </a:xfrm>
          <a:prstGeom prst="rect">
            <a:avLst/>
          </a:prstGeom>
          <a:noFill/>
          <a:ln/>
        </p:spPr>
        <p:txBody>
          <a:bodyPr wrap="none" lIns="0" tIns="0" rIns="0" bIns="0" rtlCol="0" anchor="t"/>
          <a:lstStyle/>
          <a:p>
            <a:pPr marL="0" indent="0" algn="ctr">
              <a:lnSpc>
                <a:spcPts val="3900"/>
              </a:lnSpc>
              <a:buNone/>
            </a:pPr>
            <a:r>
              <a:rPr lang="en-US" sz="3900" b="1" dirty="0">
                <a:solidFill>
                  <a:srgbClr val="E2E6E9"/>
                </a:solidFill>
                <a:latin typeface="Montserrat Bold" pitchFamily="34" charset="0"/>
                <a:ea typeface="Montserrat Bold" pitchFamily="34" charset="-122"/>
                <a:cs typeface="Montserrat Bold" pitchFamily="34" charset="-120"/>
              </a:rPr>
              <a:t>7</a:t>
            </a:r>
            <a:endParaRPr lang="en-US" sz="3900" dirty="0"/>
          </a:p>
        </p:txBody>
      </p:sp>
      <p:sp>
        <p:nvSpPr>
          <p:cNvPr id="9" name="Text 7"/>
          <p:cNvSpPr/>
          <p:nvPr/>
        </p:nvSpPr>
        <p:spPr>
          <a:xfrm>
            <a:off x="8257342" y="1991322"/>
            <a:ext cx="1706285" cy="213241"/>
          </a:xfrm>
          <a:prstGeom prst="rect">
            <a:avLst/>
          </a:prstGeom>
          <a:noFill/>
          <a:ln/>
        </p:spPr>
        <p:txBody>
          <a:bodyPr wrap="none" lIns="0" tIns="0" rIns="0" bIns="0" rtlCol="0" anchor="t"/>
          <a:lstStyle/>
          <a:p>
            <a:pPr marL="0" indent="0" algn="ctr">
              <a:lnSpc>
                <a:spcPts val="1650"/>
              </a:lnSpc>
              <a:buNone/>
            </a:pPr>
            <a:r>
              <a:rPr lang="en-US" sz="1300" b="1" dirty="0">
                <a:solidFill>
                  <a:srgbClr val="E2E6E9"/>
                </a:solidFill>
                <a:latin typeface="Montserrat Bold" pitchFamily="34" charset="0"/>
                <a:ea typeface="Montserrat Bold" pitchFamily="34" charset="-122"/>
                <a:cs typeface="Montserrat Bold" pitchFamily="34" charset="-120"/>
              </a:rPr>
              <a:t>Git Commits</a:t>
            </a:r>
            <a:endParaRPr lang="en-US" sz="1300" dirty="0"/>
          </a:p>
        </p:txBody>
      </p:sp>
      <p:sp>
        <p:nvSpPr>
          <p:cNvPr id="10" name="Text 8"/>
          <p:cNvSpPr/>
          <p:nvPr/>
        </p:nvSpPr>
        <p:spPr>
          <a:xfrm>
            <a:off x="7505819" y="2354701"/>
            <a:ext cx="3209330" cy="450295"/>
          </a:xfrm>
          <a:prstGeom prst="rect">
            <a:avLst/>
          </a:prstGeom>
          <a:noFill/>
          <a:ln/>
        </p:spPr>
        <p:txBody>
          <a:bodyPr wrap="square" lIns="0" tIns="0" rIns="0" bIns="0" rtlCol="0" anchor="t"/>
          <a:lstStyle/>
          <a:p>
            <a:pPr marL="0" indent="0" algn="ctr">
              <a:lnSpc>
                <a:spcPts val="1750"/>
              </a:lnSpc>
              <a:buNone/>
            </a:pPr>
            <a:r>
              <a:rPr lang="en-US" sz="1150" dirty="0">
                <a:solidFill>
                  <a:srgbClr val="E2E6E9"/>
                </a:solidFill>
                <a:latin typeface="Source Sans 3" pitchFamily="34" charset="0"/>
                <a:ea typeface="Source Sans 3" pitchFamily="34" charset="-122"/>
                <a:cs typeface="Source Sans 3" pitchFamily="34" charset="-120"/>
              </a:rPr>
              <a:t>Meaningful commits tracking project evolution professionally</a:t>
            </a:r>
            <a:endParaRPr lang="en-US" sz="1150" dirty="0"/>
          </a:p>
        </p:txBody>
      </p:sp>
      <p:sp>
        <p:nvSpPr>
          <p:cNvPr id="11" name="Text 9"/>
          <p:cNvSpPr/>
          <p:nvPr/>
        </p:nvSpPr>
        <p:spPr>
          <a:xfrm>
            <a:off x="10902791" y="1308379"/>
            <a:ext cx="3209449" cy="495419"/>
          </a:xfrm>
          <a:prstGeom prst="rect">
            <a:avLst/>
          </a:prstGeom>
          <a:noFill/>
          <a:ln/>
        </p:spPr>
        <p:txBody>
          <a:bodyPr wrap="none" lIns="0" tIns="0" rIns="0" bIns="0" rtlCol="0" anchor="t"/>
          <a:lstStyle/>
          <a:p>
            <a:pPr marL="0" indent="0" algn="ctr">
              <a:lnSpc>
                <a:spcPts val="3900"/>
              </a:lnSpc>
              <a:buNone/>
            </a:pPr>
            <a:r>
              <a:rPr lang="en-US" sz="3900" b="1" dirty="0">
                <a:solidFill>
                  <a:srgbClr val="E2E6E9"/>
                </a:solidFill>
                <a:latin typeface="Montserrat Bold" pitchFamily="34" charset="0"/>
                <a:ea typeface="Montserrat Bold" pitchFamily="34" charset="-122"/>
                <a:cs typeface="Montserrat Bold" pitchFamily="34" charset="-120"/>
              </a:rPr>
              <a:t>4</a:t>
            </a:r>
            <a:endParaRPr lang="en-US" sz="3900" dirty="0"/>
          </a:p>
        </p:txBody>
      </p:sp>
      <p:sp>
        <p:nvSpPr>
          <p:cNvPr id="12" name="Text 10"/>
          <p:cNvSpPr/>
          <p:nvPr/>
        </p:nvSpPr>
        <p:spPr>
          <a:xfrm>
            <a:off x="11575137" y="1991322"/>
            <a:ext cx="1864638" cy="213241"/>
          </a:xfrm>
          <a:prstGeom prst="rect">
            <a:avLst/>
          </a:prstGeom>
          <a:noFill/>
          <a:ln/>
        </p:spPr>
        <p:txBody>
          <a:bodyPr wrap="none" lIns="0" tIns="0" rIns="0" bIns="0" rtlCol="0" anchor="t"/>
          <a:lstStyle/>
          <a:p>
            <a:pPr marL="0" indent="0" algn="ctr">
              <a:lnSpc>
                <a:spcPts val="1650"/>
              </a:lnSpc>
              <a:buNone/>
            </a:pPr>
            <a:r>
              <a:rPr lang="en-US" sz="1300" b="1" dirty="0">
                <a:solidFill>
                  <a:srgbClr val="E2E6E9"/>
                </a:solidFill>
                <a:latin typeface="Montserrat Bold" pitchFamily="34" charset="0"/>
                <a:ea typeface="Montserrat Bold" pitchFamily="34" charset="-122"/>
                <a:cs typeface="Montserrat Bold" pitchFamily="34" charset="-120"/>
              </a:rPr>
              <a:t>Documentation Files</a:t>
            </a:r>
            <a:endParaRPr lang="en-US" sz="1300" dirty="0"/>
          </a:p>
        </p:txBody>
      </p:sp>
      <p:sp>
        <p:nvSpPr>
          <p:cNvPr id="13" name="Text 11"/>
          <p:cNvSpPr/>
          <p:nvPr/>
        </p:nvSpPr>
        <p:spPr>
          <a:xfrm>
            <a:off x="10902791" y="2354701"/>
            <a:ext cx="3209449" cy="450295"/>
          </a:xfrm>
          <a:prstGeom prst="rect">
            <a:avLst/>
          </a:prstGeom>
          <a:noFill/>
          <a:ln/>
        </p:spPr>
        <p:txBody>
          <a:bodyPr wrap="square" lIns="0" tIns="0" rIns="0" bIns="0" rtlCol="0" anchor="t"/>
          <a:lstStyle/>
          <a:p>
            <a:pPr marL="0" indent="0" algn="ctr">
              <a:lnSpc>
                <a:spcPts val="1750"/>
              </a:lnSpc>
              <a:buNone/>
            </a:pPr>
            <a:r>
              <a:rPr lang="en-US" sz="1150" dirty="0">
                <a:solidFill>
                  <a:srgbClr val="E2E6E9"/>
                </a:solidFill>
                <a:latin typeface="Source Sans 3" pitchFamily="34" charset="0"/>
                <a:ea typeface="Source Sans 3" pitchFamily="34" charset="-122"/>
                <a:cs typeface="Source Sans 3" pitchFamily="34" charset="-120"/>
              </a:rPr>
              <a:t>Comprehensive markdown files covering all project aspects</a:t>
            </a:r>
            <a:endParaRPr lang="en-US" sz="1150" dirty="0"/>
          </a:p>
        </p:txBody>
      </p:sp>
      <p:sp>
        <p:nvSpPr>
          <p:cNvPr id="14" name="Text 12"/>
          <p:cNvSpPr/>
          <p:nvPr/>
        </p:nvSpPr>
        <p:spPr>
          <a:xfrm>
            <a:off x="7505819" y="3180281"/>
            <a:ext cx="3209330" cy="495419"/>
          </a:xfrm>
          <a:prstGeom prst="rect">
            <a:avLst/>
          </a:prstGeom>
          <a:noFill/>
          <a:ln/>
        </p:spPr>
        <p:txBody>
          <a:bodyPr wrap="none" lIns="0" tIns="0" rIns="0" bIns="0" rtlCol="0" anchor="t"/>
          <a:lstStyle/>
          <a:p>
            <a:pPr marL="0" indent="0" algn="ctr">
              <a:lnSpc>
                <a:spcPts val="3900"/>
              </a:lnSpc>
              <a:buNone/>
            </a:pPr>
            <a:r>
              <a:rPr lang="en-US" sz="3900" b="1" dirty="0">
                <a:solidFill>
                  <a:srgbClr val="E2E6E9"/>
                </a:solidFill>
                <a:latin typeface="Montserrat Bold" pitchFamily="34" charset="0"/>
                <a:ea typeface="Montserrat Bold" pitchFamily="34" charset="-122"/>
                <a:cs typeface="Montserrat Bold" pitchFamily="34" charset="-120"/>
              </a:rPr>
              <a:t>100%</a:t>
            </a:r>
            <a:endParaRPr lang="en-US" sz="3900" dirty="0"/>
          </a:p>
        </p:txBody>
      </p:sp>
      <p:sp>
        <p:nvSpPr>
          <p:cNvPr id="15" name="Text 13"/>
          <p:cNvSpPr/>
          <p:nvPr/>
        </p:nvSpPr>
        <p:spPr>
          <a:xfrm>
            <a:off x="8257342" y="3863224"/>
            <a:ext cx="1706285" cy="213241"/>
          </a:xfrm>
          <a:prstGeom prst="rect">
            <a:avLst/>
          </a:prstGeom>
          <a:noFill/>
          <a:ln/>
        </p:spPr>
        <p:txBody>
          <a:bodyPr wrap="none" lIns="0" tIns="0" rIns="0" bIns="0" rtlCol="0" anchor="t"/>
          <a:lstStyle/>
          <a:p>
            <a:pPr marL="0" indent="0" algn="ctr">
              <a:lnSpc>
                <a:spcPts val="1650"/>
              </a:lnSpc>
              <a:buNone/>
            </a:pPr>
            <a:r>
              <a:rPr lang="en-US" sz="1300" b="1" dirty="0">
                <a:solidFill>
                  <a:srgbClr val="E2E6E9"/>
                </a:solidFill>
                <a:latin typeface="Montserrat Bold" pitchFamily="34" charset="0"/>
                <a:ea typeface="Montserrat Bold" pitchFamily="34" charset="-122"/>
                <a:cs typeface="Montserrat Bold" pitchFamily="34" charset="-120"/>
              </a:rPr>
              <a:t>Error Handling</a:t>
            </a:r>
            <a:endParaRPr lang="en-US" sz="1300" dirty="0"/>
          </a:p>
        </p:txBody>
      </p:sp>
      <p:sp>
        <p:nvSpPr>
          <p:cNvPr id="16" name="Text 14"/>
          <p:cNvSpPr/>
          <p:nvPr/>
        </p:nvSpPr>
        <p:spPr>
          <a:xfrm>
            <a:off x="7505819" y="4226603"/>
            <a:ext cx="3209330" cy="450295"/>
          </a:xfrm>
          <a:prstGeom prst="rect">
            <a:avLst/>
          </a:prstGeom>
          <a:noFill/>
          <a:ln/>
        </p:spPr>
        <p:txBody>
          <a:bodyPr wrap="square" lIns="0" tIns="0" rIns="0" bIns="0" rtlCol="0" anchor="t"/>
          <a:lstStyle/>
          <a:p>
            <a:pPr marL="0" indent="0" algn="ctr">
              <a:lnSpc>
                <a:spcPts val="1750"/>
              </a:lnSpc>
              <a:buNone/>
            </a:pPr>
            <a:r>
              <a:rPr lang="en-US" sz="1150" dirty="0">
                <a:solidFill>
                  <a:srgbClr val="E2E6E9"/>
                </a:solidFill>
                <a:latin typeface="Source Sans 3" pitchFamily="34" charset="0"/>
                <a:ea typeface="Source Sans 3" pitchFamily="34" charset="-122"/>
                <a:cs typeface="Source Sans 3" pitchFamily="34" charset="-120"/>
              </a:rPr>
              <a:t>Robust input validation preventing application crashes</a:t>
            </a:r>
            <a:endParaRPr lang="en-US" sz="1150" dirty="0"/>
          </a:p>
        </p:txBody>
      </p:sp>
      <p:sp>
        <p:nvSpPr>
          <p:cNvPr id="17" name="Text 15"/>
          <p:cNvSpPr/>
          <p:nvPr/>
        </p:nvSpPr>
        <p:spPr>
          <a:xfrm>
            <a:off x="10902791" y="3180281"/>
            <a:ext cx="3209449" cy="495419"/>
          </a:xfrm>
          <a:prstGeom prst="rect">
            <a:avLst/>
          </a:prstGeom>
          <a:noFill/>
          <a:ln/>
        </p:spPr>
        <p:txBody>
          <a:bodyPr wrap="none" lIns="0" tIns="0" rIns="0" bIns="0" rtlCol="0" anchor="t"/>
          <a:lstStyle/>
          <a:p>
            <a:pPr marL="0" indent="0" algn="ctr">
              <a:lnSpc>
                <a:spcPts val="3900"/>
              </a:lnSpc>
              <a:buNone/>
            </a:pPr>
            <a:r>
              <a:rPr lang="en-US" sz="3900" b="1" dirty="0">
                <a:solidFill>
                  <a:srgbClr val="E2E6E9"/>
                </a:solidFill>
                <a:latin typeface="Montserrat Bold" pitchFamily="34" charset="0"/>
                <a:ea typeface="Montserrat Bold" pitchFamily="34" charset="-122"/>
                <a:cs typeface="Montserrat Bold" pitchFamily="34" charset="-120"/>
              </a:rPr>
              <a:t>8</a:t>
            </a:r>
            <a:endParaRPr lang="en-US" sz="3900" dirty="0"/>
          </a:p>
        </p:txBody>
      </p:sp>
      <p:sp>
        <p:nvSpPr>
          <p:cNvPr id="18" name="Text 16"/>
          <p:cNvSpPr/>
          <p:nvPr/>
        </p:nvSpPr>
        <p:spPr>
          <a:xfrm>
            <a:off x="11654314" y="3863224"/>
            <a:ext cx="1706285" cy="213241"/>
          </a:xfrm>
          <a:prstGeom prst="rect">
            <a:avLst/>
          </a:prstGeom>
          <a:noFill/>
          <a:ln/>
        </p:spPr>
        <p:txBody>
          <a:bodyPr wrap="none" lIns="0" tIns="0" rIns="0" bIns="0" rtlCol="0" anchor="t"/>
          <a:lstStyle/>
          <a:p>
            <a:pPr marL="0" indent="0" algn="ctr">
              <a:lnSpc>
                <a:spcPts val="1650"/>
              </a:lnSpc>
              <a:buNone/>
            </a:pPr>
            <a:r>
              <a:rPr lang="en-US" sz="1300" b="1" dirty="0">
                <a:solidFill>
                  <a:srgbClr val="E2E6E9"/>
                </a:solidFill>
                <a:latin typeface="Montserrat Bold" pitchFamily="34" charset="0"/>
                <a:ea typeface="Montserrat Bold" pitchFamily="34" charset="-122"/>
                <a:cs typeface="Montserrat Bold" pitchFamily="34" charset="-120"/>
              </a:rPr>
              <a:t>Core Features</a:t>
            </a:r>
            <a:endParaRPr lang="en-US" sz="1300" dirty="0"/>
          </a:p>
        </p:txBody>
      </p:sp>
      <p:sp>
        <p:nvSpPr>
          <p:cNvPr id="19" name="Text 17"/>
          <p:cNvSpPr/>
          <p:nvPr/>
        </p:nvSpPr>
        <p:spPr>
          <a:xfrm>
            <a:off x="10902791" y="4226603"/>
            <a:ext cx="3209449" cy="450295"/>
          </a:xfrm>
          <a:prstGeom prst="rect">
            <a:avLst/>
          </a:prstGeom>
          <a:noFill/>
          <a:ln/>
        </p:spPr>
        <p:txBody>
          <a:bodyPr wrap="square" lIns="0" tIns="0" rIns="0" bIns="0" rtlCol="0" anchor="t"/>
          <a:lstStyle/>
          <a:p>
            <a:pPr marL="0" indent="0" algn="ctr">
              <a:lnSpc>
                <a:spcPts val="1750"/>
              </a:lnSpc>
              <a:buNone/>
            </a:pPr>
            <a:r>
              <a:rPr lang="en-US" sz="1150" dirty="0">
                <a:solidFill>
                  <a:srgbClr val="E2E6E9"/>
                </a:solidFill>
                <a:latin typeface="Source Sans 3" pitchFamily="34" charset="0"/>
                <a:ea typeface="Source Sans 3" pitchFamily="34" charset="-122"/>
                <a:cs typeface="Source Sans 3" pitchFamily="34" charset="-120"/>
              </a:rPr>
              <a:t>Implemented game capabilities from random generation to ratings</a:t>
            </a:r>
            <a:endParaRPr lang="en-US" sz="1150" dirty="0"/>
          </a:p>
        </p:txBody>
      </p:sp>
      <p:pic>
        <p:nvPicPr>
          <p:cNvPr id="20" name="Image 0" descr="preencoded.png"/>
          <p:cNvPicPr>
            <a:picLocks noChangeAspect="1"/>
          </p:cNvPicPr>
          <p:nvPr/>
        </p:nvPicPr>
        <p:blipFill>
          <a:blip r:embed="rId3"/>
          <a:stretch>
            <a:fillRect/>
          </a:stretch>
        </p:blipFill>
        <p:spPr>
          <a:xfrm>
            <a:off x="7505819" y="4845729"/>
            <a:ext cx="5549979" cy="3610216"/>
          </a:xfrm>
          <a:prstGeom prst="rect">
            <a:avLst/>
          </a:prstGeom>
        </p:spPr>
      </p:pic>
      <p:sp>
        <p:nvSpPr>
          <p:cNvPr id="21" name="Text 18"/>
          <p:cNvSpPr/>
          <p:nvPr/>
        </p:nvSpPr>
        <p:spPr>
          <a:xfrm>
            <a:off x="525542" y="8849923"/>
            <a:ext cx="5760839" cy="255985"/>
          </a:xfrm>
          <a:prstGeom prst="rect">
            <a:avLst/>
          </a:prstGeom>
          <a:noFill/>
          <a:ln/>
        </p:spPr>
        <p:txBody>
          <a:bodyPr wrap="none" lIns="0" tIns="0" rIns="0" bIns="0" rtlCol="0" anchor="t"/>
          <a:lstStyle/>
          <a:p>
            <a:pPr marL="0" indent="0" algn="l">
              <a:lnSpc>
                <a:spcPts val="2000"/>
              </a:lnSpc>
              <a:buNone/>
            </a:pPr>
            <a:r>
              <a:rPr lang="en-US" sz="1600" b="1" dirty="0">
                <a:solidFill>
                  <a:srgbClr val="FFFFFF"/>
                </a:solidFill>
                <a:latin typeface="Montserrat Bold" pitchFamily="34" charset="0"/>
                <a:ea typeface="Montserrat Bold" pitchFamily="34" charset="-122"/>
                <a:cs typeface="Montserrat Bold" pitchFamily="34" charset="-120"/>
              </a:rPr>
              <a:t>Professional Skills and Problem-Solving Development</a:t>
            </a:r>
            <a:endParaRPr lang="en-US" sz="1600" dirty="0"/>
          </a:p>
        </p:txBody>
      </p:sp>
      <p:sp>
        <p:nvSpPr>
          <p:cNvPr id="22" name="Text 19"/>
          <p:cNvSpPr/>
          <p:nvPr/>
        </p:nvSpPr>
        <p:spPr>
          <a:xfrm>
            <a:off x="525542" y="9331055"/>
            <a:ext cx="13579197" cy="675442"/>
          </a:xfrm>
          <a:prstGeom prst="rect">
            <a:avLst/>
          </a:prstGeom>
          <a:noFill/>
          <a:ln/>
        </p:spPr>
        <p:txBody>
          <a:bodyPr wrap="square" lIns="0" tIns="0" rIns="0" bIns="0" rtlCol="0" anchor="t"/>
          <a:lstStyle/>
          <a:p>
            <a:pPr marL="0" indent="0" algn="l">
              <a:lnSpc>
                <a:spcPts val="1750"/>
              </a:lnSpc>
              <a:buNone/>
            </a:pPr>
            <a:r>
              <a:rPr lang="en-US" sz="1150" dirty="0">
                <a:solidFill>
                  <a:srgbClr val="E2E6E9"/>
                </a:solidFill>
                <a:latin typeface="Source Sans 3" pitchFamily="34" charset="0"/>
                <a:ea typeface="Source Sans 3" pitchFamily="34" charset="-122"/>
                <a:cs typeface="Source Sans 3" pitchFamily="34" charset="-120"/>
              </a:rPr>
              <a:t>Beyond technical abilities, this assignment cultivated essential professional skills and cognitive capabilities. Problem-solving approaches evolved through iterating on challenges such as implementing input validation, structuring game loops, and creating intuitive user experiences. The process of breaking complex requirements into manageable tasks, implementing solutions incrementally, testing functionality, and refining based on results mirrors professional software development methodologies.</a:t>
            </a:r>
            <a:endParaRPr lang="en-US" sz="1150" dirty="0"/>
          </a:p>
        </p:txBody>
      </p:sp>
      <p:sp>
        <p:nvSpPr>
          <p:cNvPr id="23" name="Text 20"/>
          <p:cNvSpPr/>
          <p:nvPr/>
        </p:nvSpPr>
        <p:spPr>
          <a:xfrm>
            <a:off x="525542" y="10175328"/>
            <a:ext cx="13579197" cy="675442"/>
          </a:xfrm>
          <a:prstGeom prst="rect">
            <a:avLst/>
          </a:prstGeom>
          <a:noFill/>
          <a:ln/>
        </p:spPr>
        <p:txBody>
          <a:bodyPr wrap="square" lIns="0" tIns="0" rIns="0" bIns="0" rtlCol="0" anchor="t"/>
          <a:lstStyle/>
          <a:p>
            <a:pPr marL="0" indent="0" algn="l">
              <a:lnSpc>
                <a:spcPts val="1750"/>
              </a:lnSpc>
              <a:buNone/>
            </a:pPr>
            <a:r>
              <a:rPr lang="en-US" sz="1150" dirty="0">
                <a:solidFill>
                  <a:srgbClr val="E2E6E9"/>
                </a:solidFill>
                <a:latin typeface="Source Sans 3" pitchFamily="34" charset="0"/>
                <a:ea typeface="Source Sans 3" pitchFamily="34" charset="-122"/>
                <a:cs typeface="Source Sans 3" pitchFamily="34" charset="-120"/>
              </a:rPr>
              <a:t>Documentation writing skills improved substantially through creating the README, supplementary markdown files, code comments, and docstrings. Clear, concise technical writing enables knowledge transfer, facilitates collaboration, and demonstrates professionalism. These communication skills prove as valuable as coding abilities in team environments. Code organisation and project structuring developed through thoughtful file arrangement, logical separation of concerns, and adherence to naming conventions. Well-organised projects enhance maintainability, scalability, and collaboration potential.</a:t>
            </a:r>
            <a:endParaRPr lang="en-US" sz="1150" dirty="0"/>
          </a:p>
        </p:txBody>
      </p:sp>
      <p:pic>
        <p:nvPicPr>
          <p:cNvPr id="24" name="Image 1" descr="preencoded.png"/>
          <p:cNvPicPr>
            <a:picLocks noChangeAspect="1"/>
          </p:cNvPicPr>
          <p:nvPr/>
        </p:nvPicPr>
        <p:blipFill>
          <a:blip r:embed="rId4"/>
          <a:stretch>
            <a:fillRect/>
          </a:stretch>
        </p:blipFill>
        <p:spPr>
          <a:xfrm>
            <a:off x="525542" y="11019601"/>
            <a:ext cx="6789539" cy="600552"/>
          </a:xfrm>
          <a:prstGeom prst="rect">
            <a:avLst/>
          </a:prstGeom>
        </p:spPr>
      </p:pic>
      <p:sp>
        <p:nvSpPr>
          <p:cNvPr id="25" name="Text 21"/>
          <p:cNvSpPr/>
          <p:nvPr/>
        </p:nvSpPr>
        <p:spPr>
          <a:xfrm>
            <a:off x="675680" y="11770291"/>
            <a:ext cx="2014180" cy="213241"/>
          </a:xfrm>
          <a:prstGeom prst="rect">
            <a:avLst/>
          </a:prstGeom>
          <a:noFill/>
          <a:ln/>
        </p:spPr>
        <p:txBody>
          <a:bodyPr wrap="none" lIns="0" tIns="0" rIns="0" bIns="0" rtlCol="0" anchor="t"/>
          <a:lstStyle/>
          <a:p>
            <a:pPr marL="0" indent="0" algn="l">
              <a:lnSpc>
                <a:spcPts val="1650"/>
              </a:lnSpc>
              <a:buNone/>
            </a:pPr>
            <a:r>
              <a:rPr lang="en-US" sz="1300" b="1" dirty="0">
                <a:solidFill>
                  <a:srgbClr val="E2E6E9"/>
                </a:solidFill>
                <a:latin typeface="Montserrat Bold" pitchFamily="34" charset="0"/>
                <a:ea typeface="Montserrat Bold" pitchFamily="34" charset="-122"/>
                <a:cs typeface="Montserrat Bold" pitchFamily="34" charset="-120"/>
              </a:rPr>
              <a:t>Problem Identification</a:t>
            </a:r>
            <a:endParaRPr lang="en-US" sz="1300" dirty="0"/>
          </a:p>
        </p:txBody>
      </p:sp>
      <p:sp>
        <p:nvSpPr>
          <p:cNvPr id="26" name="Text 22"/>
          <p:cNvSpPr/>
          <p:nvPr/>
        </p:nvSpPr>
        <p:spPr>
          <a:xfrm>
            <a:off x="675680" y="12073543"/>
            <a:ext cx="6489263" cy="225147"/>
          </a:xfrm>
          <a:prstGeom prst="rect">
            <a:avLst/>
          </a:prstGeom>
          <a:noFill/>
          <a:ln/>
        </p:spPr>
        <p:txBody>
          <a:bodyPr wrap="none" lIns="0" tIns="0" rIns="0" bIns="0" rtlCol="0" anchor="t"/>
          <a:lstStyle/>
          <a:p>
            <a:pPr marL="0" indent="0" algn="l">
              <a:lnSpc>
                <a:spcPts val="1750"/>
              </a:lnSpc>
              <a:buNone/>
            </a:pPr>
            <a:r>
              <a:rPr lang="en-US" sz="1150" dirty="0">
                <a:solidFill>
                  <a:srgbClr val="E2E6E9"/>
                </a:solidFill>
                <a:latin typeface="Source Sans 3" pitchFamily="34" charset="0"/>
                <a:ea typeface="Source Sans 3" pitchFamily="34" charset="-122"/>
                <a:cs typeface="Source Sans 3" pitchFamily="34" charset="-120"/>
              </a:rPr>
              <a:t>Recognising challenges in input validation and game loop logic</a:t>
            </a:r>
            <a:endParaRPr lang="en-US" sz="1150" dirty="0"/>
          </a:p>
        </p:txBody>
      </p:sp>
      <p:pic>
        <p:nvPicPr>
          <p:cNvPr id="27" name="Image 2" descr="preencoded.png"/>
          <p:cNvPicPr>
            <a:picLocks noChangeAspect="1"/>
          </p:cNvPicPr>
          <p:nvPr/>
        </p:nvPicPr>
        <p:blipFill>
          <a:blip r:embed="rId5"/>
          <a:stretch>
            <a:fillRect/>
          </a:stretch>
        </p:blipFill>
        <p:spPr>
          <a:xfrm>
            <a:off x="7315081" y="11019601"/>
            <a:ext cx="6789658" cy="600552"/>
          </a:xfrm>
          <a:prstGeom prst="rect">
            <a:avLst/>
          </a:prstGeom>
        </p:spPr>
      </p:pic>
      <p:sp>
        <p:nvSpPr>
          <p:cNvPr id="28" name="Text 23"/>
          <p:cNvSpPr/>
          <p:nvPr/>
        </p:nvSpPr>
        <p:spPr>
          <a:xfrm>
            <a:off x="7465219" y="11770291"/>
            <a:ext cx="1836539" cy="213241"/>
          </a:xfrm>
          <a:prstGeom prst="rect">
            <a:avLst/>
          </a:prstGeom>
          <a:noFill/>
          <a:ln/>
        </p:spPr>
        <p:txBody>
          <a:bodyPr wrap="none" lIns="0" tIns="0" rIns="0" bIns="0" rtlCol="0" anchor="t"/>
          <a:lstStyle/>
          <a:p>
            <a:pPr marL="0" indent="0" algn="l">
              <a:lnSpc>
                <a:spcPts val="1650"/>
              </a:lnSpc>
              <a:buNone/>
            </a:pPr>
            <a:r>
              <a:rPr lang="en-US" sz="1300" b="1" dirty="0">
                <a:solidFill>
                  <a:srgbClr val="E2E6E9"/>
                </a:solidFill>
                <a:latin typeface="Montserrat Bold" pitchFamily="34" charset="0"/>
                <a:ea typeface="Montserrat Bold" pitchFamily="34" charset="-122"/>
                <a:cs typeface="Montserrat Bold" pitchFamily="34" charset="-120"/>
              </a:rPr>
              <a:t>Research &amp; Learning</a:t>
            </a:r>
            <a:endParaRPr lang="en-US" sz="1300" dirty="0"/>
          </a:p>
        </p:txBody>
      </p:sp>
      <p:sp>
        <p:nvSpPr>
          <p:cNvPr id="29" name="Text 24"/>
          <p:cNvSpPr/>
          <p:nvPr/>
        </p:nvSpPr>
        <p:spPr>
          <a:xfrm>
            <a:off x="7465219" y="12073543"/>
            <a:ext cx="6489383" cy="225147"/>
          </a:xfrm>
          <a:prstGeom prst="rect">
            <a:avLst/>
          </a:prstGeom>
          <a:noFill/>
          <a:ln/>
        </p:spPr>
        <p:txBody>
          <a:bodyPr wrap="none" lIns="0" tIns="0" rIns="0" bIns="0" rtlCol="0" anchor="t"/>
          <a:lstStyle/>
          <a:p>
            <a:pPr marL="0" indent="0" algn="l">
              <a:lnSpc>
                <a:spcPts val="1750"/>
              </a:lnSpc>
              <a:buNone/>
            </a:pPr>
            <a:r>
              <a:rPr lang="en-US" sz="1150" dirty="0">
                <a:solidFill>
                  <a:srgbClr val="E2E6E9"/>
                </a:solidFill>
                <a:latin typeface="Source Sans 3" pitchFamily="34" charset="0"/>
                <a:ea typeface="Source Sans 3" pitchFamily="34" charset="-122"/>
                <a:cs typeface="Source Sans 3" pitchFamily="34" charset="-120"/>
              </a:rPr>
              <a:t>Consulting documentation, tutorials, and examples for solutions</a:t>
            </a:r>
            <a:endParaRPr lang="en-US" sz="1150" dirty="0"/>
          </a:p>
        </p:txBody>
      </p:sp>
      <p:pic>
        <p:nvPicPr>
          <p:cNvPr id="30" name="Image 3" descr="preencoded.png"/>
          <p:cNvPicPr>
            <a:picLocks noChangeAspect="1"/>
          </p:cNvPicPr>
          <p:nvPr/>
        </p:nvPicPr>
        <p:blipFill>
          <a:blip r:embed="rId6"/>
          <a:stretch>
            <a:fillRect/>
          </a:stretch>
        </p:blipFill>
        <p:spPr>
          <a:xfrm>
            <a:off x="525542" y="12448829"/>
            <a:ext cx="6789539" cy="600552"/>
          </a:xfrm>
          <a:prstGeom prst="rect">
            <a:avLst/>
          </a:prstGeom>
        </p:spPr>
      </p:pic>
      <p:sp>
        <p:nvSpPr>
          <p:cNvPr id="31" name="Text 25"/>
          <p:cNvSpPr/>
          <p:nvPr/>
        </p:nvSpPr>
        <p:spPr>
          <a:xfrm>
            <a:off x="675680" y="13199518"/>
            <a:ext cx="1706285" cy="213241"/>
          </a:xfrm>
          <a:prstGeom prst="rect">
            <a:avLst/>
          </a:prstGeom>
          <a:noFill/>
          <a:ln/>
        </p:spPr>
        <p:txBody>
          <a:bodyPr wrap="none" lIns="0" tIns="0" rIns="0" bIns="0" rtlCol="0" anchor="t"/>
          <a:lstStyle/>
          <a:p>
            <a:pPr marL="0" indent="0" algn="l">
              <a:lnSpc>
                <a:spcPts val="1650"/>
              </a:lnSpc>
              <a:buNone/>
            </a:pPr>
            <a:r>
              <a:rPr lang="en-US" sz="1300" b="1" dirty="0">
                <a:solidFill>
                  <a:srgbClr val="E2E6E9"/>
                </a:solidFill>
                <a:latin typeface="Montserrat Bold" pitchFamily="34" charset="0"/>
                <a:ea typeface="Montserrat Bold" pitchFamily="34" charset="-122"/>
                <a:cs typeface="Montserrat Bold" pitchFamily="34" charset="-120"/>
              </a:rPr>
              <a:t>Implementation</a:t>
            </a:r>
            <a:endParaRPr lang="en-US" sz="1300" dirty="0"/>
          </a:p>
        </p:txBody>
      </p:sp>
      <p:sp>
        <p:nvSpPr>
          <p:cNvPr id="32" name="Text 26"/>
          <p:cNvSpPr/>
          <p:nvPr/>
        </p:nvSpPr>
        <p:spPr>
          <a:xfrm>
            <a:off x="675680" y="13502771"/>
            <a:ext cx="6489263" cy="225147"/>
          </a:xfrm>
          <a:prstGeom prst="rect">
            <a:avLst/>
          </a:prstGeom>
          <a:noFill/>
          <a:ln/>
        </p:spPr>
        <p:txBody>
          <a:bodyPr wrap="none" lIns="0" tIns="0" rIns="0" bIns="0" rtlCol="0" anchor="t"/>
          <a:lstStyle/>
          <a:p>
            <a:pPr marL="0" indent="0" algn="l">
              <a:lnSpc>
                <a:spcPts val="1750"/>
              </a:lnSpc>
              <a:buNone/>
            </a:pPr>
            <a:r>
              <a:rPr lang="en-US" sz="1150" dirty="0">
                <a:solidFill>
                  <a:srgbClr val="E2E6E9"/>
                </a:solidFill>
                <a:latin typeface="Source Sans 3" pitchFamily="34" charset="0"/>
                <a:ea typeface="Source Sans 3" pitchFamily="34" charset="-122"/>
                <a:cs typeface="Source Sans 3" pitchFamily="34" charset="-120"/>
              </a:rPr>
              <a:t>Applying learned concepts through iterative coding and testing</a:t>
            </a:r>
            <a:endParaRPr lang="en-US" sz="1150" dirty="0"/>
          </a:p>
        </p:txBody>
      </p:sp>
      <p:pic>
        <p:nvPicPr>
          <p:cNvPr id="33" name="Image 4" descr="preencoded.png"/>
          <p:cNvPicPr>
            <a:picLocks noChangeAspect="1"/>
          </p:cNvPicPr>
          <p:nvPr/>
        </p:nvPicPr>
        <p:blipFill>
          <a:blip r:embed="rId7"/>
          <a:stretch>
            <a:fillRect/>
          </a:stretch>
        </p:blipFill>
        <p:spPr>
          <a:xfrm>
            <a:off x="7315081" y="12448829"/>
            <a:ext cx="6789658" cy="600552"/>
          </a:xfrm>
          <a:prstGeom prst="rect">
            <a:avLst/>
          </a:prstGeom>
        </p:spPr>
      </p:pic>
      <p:sp>
        <p:nvSpPr>
          <p:cNvPr id="34" name="Text 27"/>
          <p:cNvSpPr/>
          <p:nvPr/>
        </p:nvSpPr>
        <p:spPr>
          <a:xfrm>
            <a:off x="7465219" y="13199518"/>
            <a:ext cx="1706285" cy="213241"/>
          </a:xfrm>
          <a:prstGeom prst="rect">
            <a:avLst/>
          </a:prstGeom>
          <a:noFill/>
          <a:ln/>
        </p:spPr>
        <p:txBody>
          <a:bodyPr wrap="none" lIns="0" tIns="0" rIns="0" bIns="0" rtlCol="0" anchor="t"/>
          <a:lstStyle/>
          <a:p>
            <a:pPr marL="0" indent="0" algn="l">
              <a:lnSpc>
                <a:spcPts val="1650"/>
              </a:lnSpc>
              <a:buNone/>
            </a:pPr>
            <a:r>
              <a:rPr lang="en-US" sz="1300" b="1" dirty="0">
                <a:solidFill>
                  <a:srgbClr val="E2E6E9"/>
                </a:solidFill>
                <a:latin typeface="Montserrat Bold" pitchFamily="34" charset="0"/>
                <a:ea typeface="Montserrat Bold" pitchFamily="34" charset="-122"/>
                <a:cs typeface="Montserrat Bold" pitchFamily="34" charset="-120"/>
              </a:rPr>
              <a:t>Refinement</a:t>
            </a:r>
            <a:endParaRPr lang="en-US" sz="1300" dirty="0"/>
          </a:p>
        </p:txBody>
      </p:sp>
      <p:sp>
        <p:nvSpPr>
          <p:cNvPr id="35" name="Text 28"/>
          <p:cNvSpPr/>
          <p:nvPr/>
        </p:nvSpPr>
        <p:spPr>
          <a:xfrm>
            <a:off x="7465219" y="13502771"/>
            <a:ext cx="6489383" cy="225147"/>
          </a:xfrm>
          <a:prstGeom prst="rect">
            <a:avLst/>
          </a:prstGeom>
          <a:noFill/>
          <a:ln/>
        </p:spPr>
        <p:txBody>
          <a:bodyPr wrap="none" lIns="0" tIns="0" rIns="0" bIns="0" rtlCol="0" anchor="t"/>
          <a:lstStyle/>
          <a:p>
            <a:pPr marL="0" indent="0" algn="l">
              <a:lnSpc>
                <a:spcPts val="1750"/>
              </a:lnSpc>
              <a:buNone/>
            </a:pPr>
            <a:r>
              <a:rPr lang="en-US" sz="1150" dirty="0">
                <a:solidFill>
                  <a:srgbClr val="E2E6E9"/>
                </a:solidFill>
                <a:latin typeface="Source Sans 3" pitchFamily="34" charset="0"/>
                <a:ea typeface="Source Sans 3" pitchFamily="34" charset="-122"/>
                <a:cs typeface="Source Sans 3" pitchFamily="34" charset="-120"/>
              </a:rPr>
              <a:t>Improving code quality, adding features, and documenting thoroughly</a:t>
            </a:r>
            <a:endParaRPr lang="en-US" sz="1150" dirty="0"/>
          </a:p>
        </p:txBody>
      </p:sp>
      <p:sp>
        <p:nvSpPr>
          <p:cNvPr id="36" name="Text 29"/>
          <p:cNvSpPr/>
          <p:nvPr/>
        </p:nvSpPr>
        <p:spPr>
          <a:xfrm>
            <a:off x="525542" y="14103204"/>
            <a:ext cx="3561636" cy="255985"/>
          </a:xfrm>
          <a:prstGeom prst="rect">
            <a:avLst/>
          </a:prstGeom>
          <a:noFill/>
          <a:ln/>
        </p:spPr>
        <p:txBody>
          <a:bodyPr wrap="none" lIns="0" tIns="0" rIns="0" bIns="0" rtlCol="0" anchor="t"/>
          <a:lstStyle/>
          <a:p>
            <a:pPr marL="0" indent="0" algn="l">
              <a:lnSpc>
                <a:spcPts val="2000"/>
              </a:lnSpc>
              <a:buNone/>
            </a:pPr>
            <a:r>
              <a:rPr lang="en-US" sz="1600" b="1" dirty="0">
                <a:solidFill>
                  <a:srgbClr val="FFFFFF"/>
                </a:solidFill>
                <a:latin typeface="Montserrat Bold" pitchFamily="34" charset="0"/>
                <a:ea typeface="Montserrat Bold" pitchFamily="34" charset="-122"/>
                <a:cs typeface="Montserrat Bold" pitchFamily="34" charset="-120"/>
              </a:rPr>
              <a:t>Conclusion and Future Trajectory</a:t>
            </a:r>
            <a:endParaRPr lang="en-US" sz="1600" dirty="0"/>
          </a:p>
        </p:txBody>
      </p:sp>
      <p:sp>
        <p:nvSpPr>
          <p:cNvPr id="37" name="Text 30"/>
          <p:cNvSpPr/>
          <p:nvPr/>
        </p:nvSpPr>
        <p:spPr>
          <a:xfrm>
            <a:off x="525542" y="14584336"/>
            <a:ext cx="13579197" cy="675442"/>
          </a:xfrm>
          <a:prstGeom prst="rect">
            <a:avLst/>
          </a:prstGeom>
          <a:noFill/>
          <a:ln/>
        </p:spPr>
        <p:txBody>
          <a:bodyPr wrap="square" lIns="0" tIns="0" rIns="0" bIns="0" rtlCol="0" anchor="t"/>
          <a:lstStyle/>
          <a:p>
            <a:pPr marL="0" indent="0" algn="l">
              <a:lnSpc>
                <a:spcPts val="1750"/>
              </a:lnSpc>
              <a:buNone/>
            </a:pPr>
            <a:r>
              <a:rPr lang="en-US" sz="1150" dirty="0">
                <a:solidFill>
                  <a:srgbClr val="E2E6E9"/>
                </a:solidFill>
                <a:latin typeface="Source Sans 3" pitchFamily="34" charset="0"/>
                <a:ea typeface="Source Sans 3" pitchFamily="34" charset="-122"/>
                <a:cs typeface="Source Sans 3" pitchFamily="34" charset="-120"/>
              </a:rPr>
              <a:t>This assignment successfully achieved all specified objectives, delivering a functional Number Guessing Game hosted on GitHub with comprehensive documentation and professional version control practices. The project demonstrates competency in Python programming, Visual Studio Code utilisation, Git version control, GitHub repository management, and markdown documentation. Through iterative development tracked across seven meaningful commits, the game evolved from basic structure to a feature-rich application with input validation, hint systems, attempt tracking, performance ratings, and replay functionality.</a:t>
            </a:r>
            <a:endParaRPr lang="en-US" sz="1150" dirty="0"/>
          </a:p>
        </p:txBody>
      </p:sp>
      <p:sp>
        <p:nvSpPr>
          <p:cNvPr id="38" name="Text 31"/>
          <p:cNvSpPr/>
          <p:nvPr/>
        </p:nvSpPr>
        <p:spPr>
          <a:xfrm>
            <a:off x="525542" y="15428608"/>
            <a:ext cx="13579197" cy="900590"/>
          </a:xfrm>
          <a:prstGeom prst="rect">
            <a:avLst/>
          </a:prstGeom>
          <a:noFill/>
          <a:ln/>
        </p:spPr>
        <p:txBody>
          <a:bodyPr wrap="square" lIns="0" tIns="0" rIns="0" bIns="0" rtlCol="0" anchor="t"/>
          <a:lstStyle/>
          <a:p>
            <a:pPr marL="0" indent="0" algn="l">
              <a:lnSpc>
                <a:spcPts val="1750"/>
              </a:lnSpc>
              <a:buNone/>
            </a:pPr>
            <a:r>
              <a:rPr lang="en-US" sz="1150" dirty="0">
                <a:solidFill>
                  <a:srgbClr val="E2E6E9"/>
                </a:solidFill>
                <a:latin typeface="Source Sans 3" pitchFamily="34" charset="0"/>
                <a:ea typeface="Source Sans 3" pitchFamily="34" charset="-122"/>
                <a:cs typeface="Source Sans 3" pitchFamily="34" charset="-120"/>
              </a:rPr>
              <a:t>The importance of version control in software development cannot be overstated. Git enables tracking every code change, understanding project evolution, reverting problematic modifications, experimenting with new features safely through branching, and collaborating effectively with teammates through merge workflows. Professional developers rely on version control daily, making early mastery essential for career success. Similarly, proper documentation dramatically improves project value—well-documented code aids maintenance, facilitates collaboration, demonstrates professionalism, and enables knowledge sharing across time and teams.</a:t>
            </a:r>
            <a:endParaRPr lang="en-US" sz="1150" dirty="0"/>
          </a:p>
        </p:txBody>
      </p:sp>
      <p:sp>
        <p:nvSpPr>
          <p:cNvPr id="39" name="Text 32"/>
          <p:cNvSpPr/>
          <p:nvPr/>
        </p:nvSpPr>
        <p:spPr>
          <a:xfrm>
            <a:off x="525542" y="16498029"/>
            <a:ext cx="13579197" cy="675442"/>
          </a:xfrm>
          <a:prstGeom prst="rect">
            <a:avLst/>
          </a:prstGeom>
          <a:noFill/>
          <a:ln/>
        </p:spPr>
        <p:txBody>
          <a:bodyPr wrap="square" lIns="0" tIns="0" rIns="0" bIns="0" rtlCol="0" anchor="t"/>
          <a:lstStyle/>
          <a:p>
            <a:pPr marL="0" indent="0" algn="l">
              <a:lnSpc>
                <a:spcPts val="1750"/>
              </a:lnSpc>
              <a:buNone/>
            </a:pPr>
            <a:r>
              <a:rPr lang="en-US" sz="1150" dirty="0">
                <a:solidFill>
                  <a:srgbClr val="E2E6E9"/>
                </a:solidFill>
                <a:latin typeface="Source Sans 3" pitchFamily="34" charset="0"/>
                <a:ea typeface="Source Sans 3" pitchFamily="34" charset="-122"/>
                <a:cs typeface="Source Sans 3" pitchFamily="34" charset="-120"/>
              </a:rPr>
              <a:t>This project contributes substantially to understanding professional development practices by simulating real-world workflows. Industry software development follows similar patterns: requirements analysis, environment setup, iterative development with version control, comprehensive testing, documentation creation, and deployment to accessible platforms. Experiencing this complete lifecycle builds confidence and preparedness for internships, collaborative coursework, and eventual employment in technology roles.</a:t>
            </a:r>
            <a:endParaRPr lang="en-US" sz="1150" dirty="0"/>
          </a:p>
        </p:txBody>
      </p:sp>
      <p:sp>
        <p:nvSpPr>
          <p:cNvPr id="40" name="Text 33"/>
          <p:cNvSpPr/>
          <p:nvPr/>
        </p:nvSpPr>
        <p:spPr>
          <a:xfrm>
            <a:off x="525542" y="17342302"/>
            <a:ext cx="13579197" cy="675442"/>
          </a:xfrm>
          <a:prstGeom prst="rect">
            <a:avLst/>
          </a:prstGeom>
          <a:noFill/>
          <a:ln/>
        </p:spPr>
        <p:txBody>
          <a:bodyPr wrap="square" lIns="0" tIns="0" rIns="0" bIns="0" rtlCol="0" anchor="t"/>
          <a:lstStyle/>
          <a:p>
            <a:pPr marL="0" indent="0" algn="l">
              <a:lnSpc>
                <a:spcPts val="1750"/>
              </a:lnSpc>
              <a:buNone/>
            </a:pPr>
            <a:r>
              <a:rPr lang="en-US" sz="1150" dirty="0">
                <a:solidFill>
                  <a:srgbClr val="E2E6E9"/>
                </a:solidFill>
                <a:latin typeface="Source Sans 3" pitchFamily="34" charset="0"/>
                <a:ea typeface="Source Sans 3" pitchFamily="34" charset="-122"/>
                <a:cs typeface="Source Sans 3" pitchFamily="34" charset="-120"/>
              </a:rPr>
              <a:t>Personal reflection on this learning experience reveals significant growth in both technical skills and professional mindset. Initial challenges with Git commands and proper commit messaging yielded to understanding through practice and reference documentation consultation. Structuring comprehensive documentation initially seemed daunting but became manageable by following established markdown conventions and focusing on user needs. The satisfaction of seeing the complete project hosted on GitHub, accessible to anyone worldwide, provides motivation for tackling more ambitious projects.</a:t>
            </a:r>
            <a:endParaRPr lang="en-US" sz="1150" dirty="0"/>
          </a:p>
        </p:txBody>
      </p:sp>
      <p:sp>
        <p:nvSpPr>
          <p:cNvPr id="41" name="Text 34"/>
          <p:cNvSpPr/>
          <p:nvPr/>
        </p:nvSpPr>
        <p:spPr>
          <a:xfrm>
            <a:off x="525542" y="18186575"/>
            <a:ext cx="13579197" cy="900590"/>
          </a:xfrm>
          <a:prstGeom prst="rect">
            <a:avLst/>
          </a:prstGeom>
          <a:noFill/>
          <a:ln/>
        </p:spPr>
        <p:txBody>
          <a:bodyPr wrap="square" lIns="0" tIns="0" rIns="0" bIns="0" rtlCol="0" anchor="t"/>
          <a:lstStyle/>
          <a:p>
            <a:pPr marL="0" indent="0" algn="l">
              <a:lnSpc>
                <a:spcPts val="1750"/>
              </a:lnSpc>
              <a:buNone/>
            </a:pPr>
            <a:r>
              <a:rPr lang="en-US" sz="1150" dirty="0">
                <a:solidFill>
                  <a:srgbClr val="E2E6E9"/>
                </a:solidFill>
                <a:latin typeface="Source Sans 3" pitchFamily="34" charset="0"/>
                <a:ea typeface="Source Sans 3" pitchFamily="34" charset="-122"/>
                <a:cs typeface="Source Sans 3" pitchFamily="34" charset="-120"/>
              </a:rPr>
              <a:t>Looking forward, this foundation enables progression to more complex endeavours: developing GUI applications using Tkinter or PyQt, creating web applications with Flask or Django, exploring data science with pandas and matplotlib, contributing to open-source projects on GitHub, or specialising in areas like machine learning, cybersecurity, or mobile development. The tools, workflows, and professional practices mastered through this assignment transfer directly to any programming domain, establishing a strong foundation for continued growth in computer science and software engineering careers. The confidence gained through successfully completing this comprehensive assignment confirms readiness for increasingly sophisticated technical challenges ahead.</a:t>
            </a:r>
            <a:endParaRPr lang="en-US" sz="1150" dirty="0"/>
          </a:p>
        </p:txBody>
      </p:sp>
      <p:sp>
        <p:nvSpPr>
          <p:cNvPr id="42" name="Rectangle: Rounded Corners 41">
            <a:extLst>
              <a:ext uri="{FF2B5EF4-FFF2-40B4-BE49-F238E27FC236}">
                <a16:creationId xmlns:a16="http://schemas.microsoft.com/office/drawing/2014/main" xmlns="" id="{BBC90BAA-9E51-E3CA-F45E-29D42D8C927A}"/>
              </a:ext>
            </a:extLst>
          </p:cNvPr>
          <p:cNvSpPr/>
          <p:nvPr/>
        </p:nvSpPr>
        <p:spPr>
          <a:xfrm>
            <a:off x="12844360" y="20179295"/>
            <a:ext cx="1723545" cy="421019"/>
          </a:xfrm>
          <a:prstGeom prst="roundRect">
            <a:avLst/>
          </a:prstGeom>
          <a:solidFill>
            <a:srgbClr val="111213"/>
          </a:solidFill>
          <a:ln>
            <a:solidFill>
              <a:srgbClr val="11121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TotalTime>
  <Words>4399</Words>
  <Application>Microsoft Office PowerPoint</Application>
  <PresentationFormat>Custom</PresentationFormat>
  <Paragraphs>204</Paragraphs>
  <Slides>8</Slides>
  <Notes>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8</vt:i4>
      </vt:variant>
    </vt:vector>
  </HeadingPairs>
  <TitlesOfParts>
    <vt:vector size="16" baseType="lpstr">
      <vt:lpstr>Consolas</vt:lpstr>
      <vt:lpstr>Arial</vt:lpstr>
      <vt:lpstr>Source Sans 3</vt:lpstr>
      <vt:lpstr>Calibri</vt:lpstr>
      <vt:lpstr>Montserrat Light</vt:lpstr>
      <vt:lpstr>Montserrat Bold</vt:lpstr>
      <vt:lpstr>Aptos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
  <cp:lastModifiedBy>HP</cp:lastModifiedBy>
  <cp:revision>3</cp:revision>
  <dcterms:created xsi:type="dcterms:W3CDTF">2025-11-22T07:32:50Z</dcterms:created>
  <dcterms:modified xsi:type="dcterms:W3CDTF">2025-11-23T07:23:19Z</dcterms:modified>
</cp:coreProperties>
</file>